
<file path=[Content_Types].xml><?xml version="1.0" encoding="utf-8"?>
<Types xmlns="http://schemas.openxmlformats.org/package/2006/content-types">
  <Default Extension="jfif" ContentType="image/jpeg"/>
  <Default Extension="png" ContentType="image/png"/>
  <Default Extension="bin" ContentType="application/vnd.openxmlformats-officedocument.oleObject"/>
  <Default Extension="jpeg" ContentType="image/jpeg"/>
  <Default Extension="webp" ContentType="image/pn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91" r:id="rId3"/>
    <p:sldId id="353" r:id="rId4"/>
    <p:sldId id="352" r:id="rId5"/>
    <p:sldId id="347" r:id="rId6"/>
    <p:sldId id="348" r:id="rId7"/>
    <p:sldId id="349" r:id="rId8"/>
    <p:sldId id="290" r:id="rId9"/>
    <p:sldId id="334" r:id="rId10"/>
    <p:sldId id="258" r:id="rId11"/>
    <p:sldId id="333" r:id="rId12"/>
    <p:sldId id="350" r:id="rId13"/>
    <p:sldId id="259" r:id="rId14"/>
    <p:sldId id="351" r:id="rId15"/>
    <p:sldId id="292" r:id="rId16"/>
    <p:sldId id="260" r:id="rId17"/>
    <p:sldId id="336" r:id="rId18"/>
    <p:sldId id="356" r:id="rId19"/>
    <p:sldId id="293" r:id="rId20"/>
    <p:sldId id="294"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1" r:id="rId35"/>
    <p:sldId id="372" r:id="rId36"/>
    <p:sldId id="373" r:id="rId37"/>
    <p:sldId id="374" r:id="rId38"/>
    <p:sldId id="354" r:id="rId39"/>
    <p:sldId id="35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1DE183-5845-4E87-9D8E-0CAD32EEF1B5}">
          <p14:sldIdLst>
            <p14:sldId id="256"/>
          </p14:sldIdLst>
        </p14:section>
        <p14:section name="Introduction-Week-01" id="{FAB1DEAB-8076-4BED-A5F8-75F6B9D5DB11}">
          <p14:sldIdLst>
            <p14:sldId id="291"/>
            <p14:sldId id="353"/>
            <p14:sldId id="352"/>
            <p14:sldId id="347"/>
            <p14:sldId id="348"/>
            <p14:sldId id="349"/>
            <p14:sldId id="290"/>
            <p14:sldId id="334"/>
            <p14:sldId id="258"/>
            <p14:sldId id="333"/>
            <p14:sldId id="350"/>
            <p14:sldId id="259"/>
            <p14:sldId id="351"/>
            <p14:sldId id="292"/>
            <p14:sldId id="260"/>
            <p14:sldId id="336"/>
            <p14:sldId id="356"/>
            <p14:sldId id="293"/>
            <p14:sldId id="294"/>
            <p14:sldId id="358"/>
            <p14:sldId id="359"/>
            <p14:sldId id="360"/>
            <p14:sldId id="361"/>
            <p14:sldId id="362"/>
            <p14:sldId id="363"/>
            <p14:sldId id="364"/>
            <p14:sldId id="365"/>
            <p14:sldId id="366"/>
            <p14:sldId id="367"/>
            <p14:sldId id="368"/>
            <p14:sldId id="369"/>
            <p14:sldId id="370"/>
            <p14:sldId id="371"/>
            <p14:sldId id="372"/>
            <p14:sldId id="373"/>
            <p14:sldId id="374"/>
            <p14:sldId id="354"/>
            <p14:sldId id="3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55" autoAdjust="0"/>
  </p:normalViewPr>
  <p:slideViewPr>
    <p:cSldViewPr snapToGrid="0">
      <p:cViewPr varScale="1">
        <p:scale>
          <a:sx n="67" d="100"/>
          <a:sy n="67" d="100"/>
        </p:scale>
        <p:origin x="8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96AD0D-DEA2-4CDC-9E76-FF7510D29BAD}" type="datetimeFigureOut">
              <a:rPr lang="en-US" smtClean="0"/>
              <a:t>8/16/2023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CED475-9146-4561-A7B2-A42F3AD43FC1}" type="slidenum">
              <a:rPr lang="en-US" smtClean="0"/>
              <a:t>‹#›</a:t>
            </a:fld>
            <a:endParaRPr lang="en-US"/>
          </a:p>
        </p:txBody>
      </p:sp>
    </p:spTree>
    <p:extLst>
      <p:ext uri="{BB962C8B-B14F-4D97-AF65-F5344CB8AC3E}">
        <p14:creationId xmlns:p14="http://schemas.microsoft.com/office/powerpoint/2010/main" val="33963264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24076-C945-4021-B9C1-06861064F07A}"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32B2B-91C8-484B-8688-C24B86F1765A}" type="slidenum">
              <a:rPr lang="en-US" smtClean="0"/>
              <a:t>‹#›</a:t>
            </a:fld>
            <a:endParaRPr lang="en-US"/>
          </a:p>
        </p:txBody>
      </p:sp>
    </p:spTree>
    <p:extLst>
      <p:ext uri="{BB962C8B-B14F-4D97-AF65-F5344CB8AC3E}">
        <p14:creationId xmlns:p14="http://schemas.microsoft.com/office/powerpoint/2010/main" val="376890794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4CAFA33B-8909-498A-8BF2-89662C4A527A}" type="slidenum">
              <a:rPr lang="en-US" altLang="en-US" smtClean="0">
                <a:latin typeface="Arial" panose="020B0604020202020204" pitchFamily="34" charset="0"/>
              </a:rPr>
              <a:pPr/>
              <a:t>21</a:t>
            </a:fld>
            <a:endParaRPr lang="en-US" altLang="en-US" smtClean="0">
              <a:latin typeface="Arial" panose="020B0604020202020204" pitchFamily="34" charset="0"/>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3689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7AFE3888-83D8-4CF9-A9E3-9B643F5A72C6}" type="slidenum">
              <a:rPr lang="en-US" altLang="en-US" smtClean="0">
                <a:latin typeface="Arial" panose="020B0604020202020204" pitchFamily="34" charset="0"/>
              </a:rPr>
              <a:pPr/>
              <a:t>30</a:t>
            </a:fld>
            <a:endParaRPr lang="en-US" altLang="en-US" smtClean="0">
              <a:latin typeface="Arial" panose="020B0604020202020204" pitchFamily="34"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334506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0BC7C325-6D66-4FE0-A28B-A1D2743EF186}" type="slidenum">
              <a:rPr lang="en-US" altLang="en-US" smtClean="0">
                <a:latin typeface="Arial" panose="020B0604020202020204" pitchFamily="34" charset="0"/>
              </a:rPr>
              <a:pPr/>
              <a:t>31</a:t>
            </a:fld>
            <a:endParaRPr lang="en-US" altLang="en-US" smtClean="0">
              <a:latin typeface="Arial" panose="020B0604020202020204" pitchFamily="3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28001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8D0E2298-04AF-4034-86CC-1911E8D45709}" type="slidenum">
              <a:rPr lang="en-US" altLang="en-US" smtClean="0">
                <a:latin typeface="Arial" panose="020B0604020202020204" pitchFamily="34" charset="0"/>
              </a:rPr>
              <a:pPr/>
              <a:t>32</a:t>
            </a:fld>
            <a:endParaRPr lang="en-US" altLang="en-US" smtClean="0">
              <a:latin typeface="Arial" panose="020B0604020202020204" pitchFamily="3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89191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04C91EF0-33F6-4449-919F-FCE065A78734}" type="slidenum">
              <a:rPr lang="en-US" altLang="en-US" smtClean="0">
                <a:latin typeface="Arial" panose="020B0604020202020204" pitchFamily="34" charset="0"/>
              </a:rPr>
              <a:pPr/>
              <a:t>33</a:t>
            </a:fld>
            <a:endParaRPr lang="en-US" altLang="en-US" smtClean="0">
              <a:latin typeface="Arial" panose="020B0604020202020204" pitchFamily="34"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299086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1547D918-36CB-478C-B7D6-29939649CB9D}" type="slidenum">
              <a:rPr lang="en-US" altLang="en-US" smtClean="0">
                <a:latin typeface="Arial" panose="020B0604020202020204" pitchFamily="34" charset="0"/>
              </a:rPr>
              <a:pPr/>
              <a:t>34</a:t>
            </a:fld>
            <a:endParaRPr lang="en-US" altLang="en-US" smtClean="0">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4031346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3181AFE-D2E7-49CA-92BF-9C87F3BCAB63}" type="slidenum">
              <a:rPr lang="en-US" altLang="en-US" smtClean="0">
                <a:latin typeface="Arial" panose="020B0604020202020204" pitchFamily="34" charset="0"/>
              </a:rPr>
              <a:pPr/>
              <a:t>35</a:t>
            </a:fld>
            <a:endParaRPr lang="en-US" altLang="en-US" smtClean="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83961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840DEF01-7295-4142-819B-6A61E32D2E81}" type="slidenum">
              <a:rPr lang="en-US" altLang="en-US" smtClean="0">
                <a:latin typeface="Arial" panose="020B0604020202020204" pitchFamily="34" charset="0"/>
              </a:rPr>
              <a:pPr/>
              <a:t>36</a:t>
            </a:fld>
            <a:endParaRPr lang="en-US" altLang="en-US" smtClean="0">
              <a:latin typeface="Arial" panose="020B0604020202020204" pitchFamily="3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258820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BC11F4A1-E7F9-4DA3-826F-12764C46551E}" type="slidenum">
              <a:rPr lang="en-US" altLang="en-US" smtClean="0">
                <a:latin typeface="Arial" panose="020B0604020202020204" pitchFamily="34" charset="0"/>
              </a:rPr>
              <a:pPr/>
              <a:t>37</a:t>
            </a:fld>
            <a:endParaRPr lang="en-US" altLang="en-US" smtClean="0">
              <a:latin typeface="Arial" panose="020B0604020202020204" pitchFamily="34"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5900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7C165B35-430F-446E-ADD2-CB98D0FA7FB8}" type="slidenum">
              <a:rPr lang="en-US" altLang="en-US" smtClean="0">
                <a:latin typeface="Arial" panose="020B0604020202020204" pitchFamily="34" charset="0"/>
              </a:rPr>
              <a:pPr/>
              <a:t>22</a:t>
            </a:fld>
            <a:endParaRPr lang="en-US" altLang="en-US" smtClean="0">
              <a:latin typeface="Arial" panose="020B0604020202020204" pitchFamily="34" charset="0"/>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383275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D45F294E-7317-45C3-8266-9549D68C6AB5}" type="slidenum">
              <a:rPr lang="en-US" altLang="en-US" smtClean="0">
                <a:latin typeface="Arial" panose="020B0604020202020204" pitchFamily="34" charset="0"/>
              </a:rPr>
              <a:pPr/>
              <a:t>23</a:t>
            </a:fld>
            <a:endParaRPr lang="en-US" altLang="en-US" smtClean="0">
              <a:latin typeface="Arial" panose="020B0604020202020204" pitchFamily="34"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549861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F19D73C8-C43B-4E2E-851A-81514071F877}" type="slidenum">
              <a:rPr lang="en-US" altLang="en-US" smtClean="0">
                <a:latin typeface="Arial" panose="020B0604020202020204" pitchFamily="34" charset="0"/>
              </a:rPr>
              <a:pPr/>
              <a:t>24</a:t>
            </a:fld>
            <a:endParaRPr lang="en-US" altLang="en-US" smtClean="0">
              <a:latin typeface="Arial" panose="020B0604020202020204" pitchFamily="34" charset="0"/>
            </a:endParaRP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14550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26A56935-61C8-486F-B607-5CCEC08CA1C9}" type="slidenum">
              <a:rPr lang="en-US" altLang="en-US" smtClean="0">
                <a:latin typeface="Arial" panose="020B0604020202020204" pitchFamily="34" charset="0"/>
              </a:rPr>
              <a:pPr/>
              <a:t>25</a:t>
            </a:fld>
            <a:endParaRPr lang="en-US" altLang="en-US" smtClean="0">
              <a:latin typeface="Arial" panose="020B0604020202020204" pitchFamily="34" charset="0"/>
            </a:endParaRP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93436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7AE600C6-98C0-4D0D-A0FB-1ECB52CEB2EB}" type="slidenum">
              <a:rPr lang="en-US" altLang="en-US" smtClean="0">
                <a:latin typeface="Arial" panose="020B0604020202020204" pitchFamily="34" charset="0"/>
              </a:rPr>
              <a:pPr/>
              <a:t>26</a:t>
            </a:fld>
            <a:endParaRPr lang="en-US" altLang="en-US" smtClean="0">
              <a:latin typeface="Arial" panose="020B0604020202020204" pitchFamily="3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324198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CDDC5EE-3D7E-40A2-AAA8-8E1864610CC7}" type="slidenum">
              <a:rPr lang="en-US" altLang="en-US" smtClean="0">
                <a:latin typeface="Arial" panose="020B0604020202020204" pitchFamily="34" charset="0"/>
              </a:rPr>
              <a:pPr/>
              <a:t>27</a:t>
            </a:fld>
            <a:endParaRPr lang="en-US" altLang="en-US" smtClean="0">
              <a:latin typeface="Arial" panose="020B0604020202020204" pitchFamily="34"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61493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3712163B-DEAC-4E42-B511-C6D18DCDA538}" type="slidenum">
              <a:rPr lang="en-US" altLang="en-US" smtClean="0">
                <a:latin typeface="Arial" panose="020B0604020202020204" pitchFamily="34" charset="0"/>
              </a:rPr>
              <a:pPr/>
              <a:t>28</a:t>
            </a:fld>
            <a:endParaRPr lang="en-US" altLang="en-US" smtClean="0">
              <a:latin typeface="Arial" panose="020B0604020202020204" pitchFamily="34"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9498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fld id="{21ECE06D-1F16-473E-B499-2DA6ACF48EB8}" type="slidenum">
              <a:rPr lang="en-US" altLang="en-US" smtClean="0">
                <a:latin typeface="Arial" panose="020B0604020202020204" pitchFamily="34" charset="0"/>
              </a:rPr>
              <a:pPr/>
              <a:t>29</a:t>
            </a:fld>
            <a:endParaRPr lang="en-US" altLang="en-US" smtClean="0">
              <a:latin typeface="Arial" panose="020B0604020202020204" pitchFamily="34"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368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15579E-A0CE-48C3-B023-F1A6D8120E82}"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4254499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E64E00-E82F-4E94-B46D-ABB5311AACB3}"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936210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455A49-F75B-46D2-8E9E-D551D186BFC5}"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1409790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Rectangle 10"/>
          <p:cNvSpPr>
            <a:spLocks noChangeArrowheads="1"/>
          </p:cNvSpPr>
          <p:nvPr/>
        </p:nvSpPr>
        <p:spPr bwMode="auto">
          <a:xfrm>
            <a:off x="0" y="2330450"/>
            <a:ext cx="11988800" cy="2241550"/>
          </a:xfrm>
          <a:prstGeom prst="rect">
            <a:avLst/>
          </a:prstGeom>
          <a:gradFill rotWithShape="1">
            <a:gsLst>
              <a:gs pos="0">
                <a:srgbClr val="3399FF"/>
              </a:gs>
              <a:gs pos="50000">
                <a:schemeClr val="hlink"/>
              </a:gs>
              <a:gs pos="100000">
                <a:srgbClr val="3399FF"/>
              </a:gs>
            </a:gsLst>
            <a:lin ang="2700000" scaled="1"/>
          </a:gra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GB" sz="1800"/>
          </a:p>
        </p:txBody>
      </p:sp>
      <p:sp>
        <p:nvSpPr>
          <p:cNvPr id="3" name="Rectangle 14"/>
          <p:cNvSpPr>
            <a:spLocks noChangeArrowheads="1"/>
          </p:cNvSpPr>
          <p:nvPr/>
        </p:nvSpPr>
        <p:spPr bwMode="auto">
          <a:xfrm>
            <a:off x="609600" y="457200"/>
            <a:ext cx="10871200" cy="5791200"/>
          </a:xfrm>
          <a:prstGeom prst="rect">
            <a:avLst/>
          </a:prstGeom>
          <a:solidFill>
            <a:srgbClr val="FFFFFF"/>
          </a:solidFill>
          <a:ln w="28575">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defRPr/>
            </a:pPr>
            <a:endParaRPr lang="en-GB" altLang="en-US" sz="1200" smtClean="0"/>
          </a:p>
        </p:txBody>
      </p:sp>
      <p:sp>
        <p:nvSpPr>
          <p:cNvPr id="4" name="Text Box 15"/>
          <p:cNvSpPr txBox="1">
            <a:spLocks noChangeArrowheads="1"/>
          </p:cNvSpPr>
          <p:nvPr userDrawn="1"/>
        </p:nvSpPr>
        <p:spPr bwMode="auto">
          <a:xfrm>
            <a:off x="5181600" y="6400800"/>
            <a:ext cx="6807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defRPr/>
            </a:pPr>
            <a:r>
              <a:rPr lang="en-US" altLang="en-US" sz="1200" smtClean="0">
                <a:solidFill>
                  <a:srgbClr val="996633"/>
                </a:solidFill>
              </a:rPr>
              <a:t>© 2009 Pearson Education, Upper Saddle River, NJ 07458. All Rights Reserved</a:t>
            </a:r>
          </a:p>
        </p:txBody>
      </p:sp>
      <p:sp>
        <p:nvSpPr>
          <p:cNvPr id="5" name="Text Box 16"/>
          <p:cNvSpPr txBox="1">
            <a:spLocks noChangeArrowheads="1"/>
          </p:cNvSpPr>
          <p:nvPr userDrawn="1"/>
        </p:nvSpPr>
        <p:spPr bwMode="auto">
          <a:xfrm>
            <a:off x="203200" y="6400800"/>
            <a:ext cx="3759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defRPr/>
            </a:pPr>
            <a:r>
              <a:rPr lang="en-US" altLang="en-US" sz="1200" b="1" smtClean="0">
                <a:solidFill>
                  <a:srgbClr val="FFFFFF"/>
                </a:solidFill>
              </a:rPr>
              <a:t>Floyd, Digital Fundamentals, 10</a:t>
            </a:r>
            <a:r>
              <a:rPr lang="en-US" altLang="en-US" sz="1200" b="1" baseline="30000" smtClean="0">
                <a:solidFill>
                  <a:srgbClr val="FFFFFF"/>
                </a:solidFill>
              </a:rPr>
              <a:t>th</a:t>
            </a:r>
            <a:r>
              <a:rPr lang="en-US" altLang="en-US" sz="1200" b="1" smtClean="0">
                <a:solidFill>
                  <a:srgbClr val="FFFFFF"/>
                </a:solidFill>
              </a:rPr>
              <a:t> ed</a:t>
            </a:r>
          </a:p>
        </p:txBody>
      </p:sp>
    </p:spTree>
    <p:extLst>
      <p:ext uri="{BB962C8B-B14F-4D97-AF65-F5344CB8AC3E}">
        <p14:creationId xmlns:p14="http://schemas.microsoft.com/office/powerpoint/2010/main" val="659819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09C3B-A229-4C83-9BA3-DD0F17B3EEFD}"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264979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472D70-122C-4551-8683-4F2A378DCE6B}"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2061365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0ECAE1-D947-4759-A7FD-D4262EE514BA}" type="datetime1">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585635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84CBF8-9059-4911-8D57-B6E41429D648}" type="datetime1">
              <a:rPr lang="en-US" smtClean="0"/>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2617909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C6289C-0AD2-4316-9670-0F6D2CF6A757}" type="datetime1">
              <a:rPr lang="en-US" smtClean="0"/>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3251089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9966FF-9FCE-4FB8-91F0-6E2891153747}" type="datetime1">
              <a:rPr lang="en-US" smtClean="0"/>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37781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03207A-759D-45CF-AFDB-EF0331D1D3E8}" type="datetime1">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2764177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C30F8F-61EC-47B1-86A2-D3BC2B8CC31C}" type="datetime1">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6F715-6EA3-4E4B-A3C6-92EB96F3045A}" type="slidenum">
              <a:rPr lang="en-US" smtClean="0"/>
              <a:t>‹#›</a:t>
            </a:fld>
            <a:endParaRPr lang="en-US"/>
          </a:p>
        </p:txBody>
      </p:sp>
    </p:spTree>
    <p:extLst>
      <p:ext uri="{BB962C8B-B14F-4D97-AF65-F5344CB8AC3E}">
        <p14:creationId xmlns:p14="http://schemas.microsoft.com/office/powerpoint/2010/main" val="2858730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B93609-DD90-4534-B7EA-B4DECB6785E6}" type="datetime1">
              <a:rPr lang="en-US" smtClean="0"/>
              <a:t>8/16/2023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6F715-6EA3-4E4B-A3C6-92EB96F3045A}" type="slidenum">
              <a:rPr lang="en-US" smtClean="0"/>
              <a:t>‹#›</a:t>
            </a:fld>
            <a:endParaRPr lang="en-US"/>
          </a:p>
        </p:txBody>
      </p:sp>
    </p:spTree>
    <p:extLst>
      <p:ext uri="{BB962C8B-B14F-4D97-AF65-F5344CB8AC3E}">
        <p14:creationId xmlns:p14="http://schemas.microsoft.com/office/powerpoint/2010/main" val="3555799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b="1" kern="1200">
          <a:solidFill>
            <a:srgbClr val="002060"/>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23.emf"/><Relationship Id="rId5" Type="http://schemas.openxmlformats.org/officeDocument/2006/relationships/oleObject" Target="../embeddings/oleObject1.bin"/><Relationship Id="rId10" Type="http://schemas.openxmlformats.org/officeDocument/2006/relationships/image" Target="../media/image25.emf"/><Relationship Id="rId4" Type="http://schemas.openxmlformats.org/officeDocument/2006/relationships/image" Target="../media/image26.jpeg"/><Relationship Id="rId9"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7.emf"/><Relationship Id="rId5" Type="http://schemas.openxmlformats.org/officeDocument/2006/relationships/oleObject" Target="../embeddings/oleObject4.bin"/><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9.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webp"/><Relationship Id="rId2" Type="http://schemas.openxmlformats.org/officeDocument/2006/relationships/image" Target="../media/image1.jfif"/><Relationship Id="rId1" Type="http://schemas.openxmlformats.org/officeDocument/2006/relationships/slideLayout" Target="../slideLayouts/slideLayout2.xml"/><Relationship Id="rId6" Type="http://schemas.openxmlformats.org/officeDocument/2006/relationships/image" Target="../media/image5.webp"/><Relationship Id="rId5" Type="http://schemas.openxmlformats.org/officeDocument/2006/relationships/image" Target="../media/image4.jpe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37.emf"/><Relationship Id="rId5" Type="http://schemas.openxmlformats.org/officeDocument/2006/relationships/oleObject" Target="../embeddings/oleObject5.bin"/><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notesSlide" Target="../notesSlides/notesSlide11.xml"/><Relationship Id="rId7"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38.emf"/><Relationship Id="rId5" Type="http://schemas.openxmlformats.org/officeDocument/2006/relationships/oleObject" Target="../embeddings/oleObject6.bin"/><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40.emf"/><Relationship Id="rId5" Type="http://schemas.openxmlformats.org/officeDocument/2006/relationships/oleObject" Target="../embeddings/oleObject8.bin"/><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41.emf"/><Relationship Id="rId5" Type="http://schemas.openxmlformats.org/officeDocument/2006/relationships/oleObject" Target="../embeddings/oleObject9.bin"/><Relationship Id="rId4" Type="http://schemas.openxmlformats.org/officeDocument/2006/relationships/image" Target="../media/image26.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42.emf"/><Relationship Id="rId5" Type="http://schemas.openxmlformats.org/officeDocument/2006/relationships/oleObject" Target="../embeddings/oleObject10.bin"/><Relationship Id="rId4" Type="http://schemas.openxmlformats.org/officeDocument/2006/relationships/image" Target="../media/image26.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4.jpeg"/><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26.jpeg"/><Relationship Id="rId5" Type="http://schemas.openxmlformats.org/officeDocument/2006/relationships/image" Target="../media/image43.png"/><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45.emf"/><Relationship Id="rId5" Type="http://schemas.openxmlformats.org/officeDocument/2006/relationships/oleObject" Target="../embeddings/oleObject12.bin"/><Relationship Id="rId4" Type="http://schemas.openxmlformats.org/officeDocument/2006/relationships/image" Target="../media/image26.jpeg"/></Relationships>
</file>

<file path=ppt/slides/_rels/slide37.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notesSlide" Target="../notesSlides/notesSlide17.xml"/><Relationship Id="rId7"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26.jpeg"/><Relationship Id="rId5" Type="http://schemas.openxmlformats.org/officeDocument/2006/relationships/image" Target="../media/image43.png"/><Relationship Id="rId4"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3" Type="http://schemas.openxmlformats.org/officeDocument/2006/relationships/image" Target="../media/image48.webp"/><Relationship Id="rId2" Type="http://schemas.openxmlformats.org/officeDocument/2006/relationships/image" Target="../media/image47.jf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Digital Logic Design</a:t>
            </a:r>
            <a:endParaRPr lang="en-US" dirty="0"/>
          </a:p>
        </p:txBody>
      </p:sp>
      <p:sp>
        <p:nvSpPr>
          <p:cNvPr id="3" name="Subtitle 2"/>
          <p:cNvSpPr>
            <a:spLocks noGrp="1"/>
          </p:cNvSpPr>
          <p:nvPr>
            <p:ph type="subTitle" idx="1"/>
          </p:nvPr>
        </p:nvSpPr>
        <p:spPr/>
        <p:txBody>
          <a:bodyPr/>
          <a:lstStyle/>
          <a:p>
            <a:r>
              <a:rPr lang="en-US" dirty="0" smtClean="0"/>
              <a:t>Lecture </a:t>
            </a:r>
            <a:r>
              <a:rPr lang="en-US" dirty="0" smtClean="0"/>
              <a:t>01 </a:t>
            </a:r>
            <a:endParaRPr lang="en-US" dirty="0" smtClean="0"/>
          </a:p>
          <a:p>
            <a:r>
              <a:rPr lang="en-US" dirty="0" smtClean="0"/>
              <a:t>By : Farhan Ahmed Jamro</a:t>
            </a:r>
            <a:endParaRPr lang="en-US" dirty="0"/>
          </a:p>
        </p:txBody>
      </p:sp>
    </p:spTree>
    <p:extLst>
      <p:ext uri="{BB962C8B-B14F-4D97-AF65-F5344CB8AC3E}">
        <p14:creationId xmlns:p14="http://schemas.microsoft.com/office/powerpoint/2010/main" val="202941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96214" y="146185"/>
            <a:ext cx="10515600" cy="884126"/>
          </a:xfrm>
        </p:spPr>
        <p:txBody>
          <a:bodyPr>
            <a:normAutofit fontScale="90000"/>
          </a:bodyPr>
          <a:lstStyle/>
          <a:p>
            <a:pPr lvl="0"/>
            <a:r>
              <a:rPr lang="en-US" dirty="0" smtClean="0"/>
              <a:t/>
            </a:r>
            <a:br>
              <a:rPr lang="en-US" dirty="0" smtClean="0"/>
            </a:br>
            <a:r>
              <a:rPr lang="en-US" dirty="0" smtClean="0"/>
              <a:t>Digital </a:t>
            </a:r>
            <a:r>
              <a:rPr lang="en-US" dirty="0"/>
              <a:t>and Analog Quantities</a:t>
            </a:r>
            <a:br>
              <a:rPr lang="en-US" dirty="0"/>
            </a:br>
            <a:endParaRPr lang="en-US" dirty="0"/>
          </a:p>
        </p:txBody>
      </p:sp>
      <p:pic>
        <p:nvPicPr>
          <p:cNvPr id="5" name="Content Placeholder 4"/>
          <p:cNvPicPr>
            <a:picLocks noGrp="1" noChangeAspect="1"/>
          </p:cNvPicPr>
          <p:nvPr>
            <p:ph idx="1"/>
          </p:nvPr>
        </p:nvPicPr>
        <p:blipFill>
          <a:blip r:embed="rId2"/>
          <a:stretch>
            <a:fillRect/>
          </a:stretch>
        </p:blipFill>
        <p:spPr>
          <a:xfrm>
            <a:off x="412124" y="2421227"/>
            <a:ext cx="5615189" cy="3918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6529590" y="4275786"/>
            <a:ext cx="5280337" cy="2063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30" name="Picture 6" descr="Differences between Analog Circuits and Digital Circu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590" y="1238631"/>
            <a:ext cx="5280337" cy="28288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87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1268" y="286603"/>
            <a:ext cx="5454738" cy="537721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1219" y="286603"/>
            <a:ext cx="5304613" cy="5377218"/>
          </a:xfrm>
          <a:prstGeom prst="rect">
            <a:avLst/>
          </a:prstGeom>
        </p:spPr>
      </p:pic>
    </p:spTree>
    <p:extLst>
      <p:ext uri="{BB962C8B-B14F-4D97-AF65-F5344CB8AC3E}">
        <p14:creationId xmlns:p14="http://schemas.microsoft.com/office/powerpoint/2010/main" val="21694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2458"/>
          </a:xfrm>
        </p:spPr>
        <p:txBody>
          <a:bodyPr/>
          <a:lstStyle/>
          <a:p>
            <a:r>
              <a:rPr lang="en-US" dirty="0" smtClean="0"/>
              <a:t>Limitation</a:t>
            </a:r>
            <a:endParaRPr lang="en-US" dirty="0"/>
          </a:p>
        </p:txBody>
      </p:sp>
      <p:sp>
        <p:nvSpPr>
          <p:cNvPr id="3" name="Content Placeholder 2"/>
          <p:cNvSpPr>
            <a:spLocks noGrp="1"/>
          </p:cNvSpPr>
          <p:nvPr>
            <p:ph idx="1"/>
          </p:nvPr>
        </p:nvSpPr>
        <p:spPr/>
        <p:txBody>
          <a:bodyPr>
            <a:normAutofit/>
          </a:bodyPr>
          <a:lstStyle/>
          <a:p>
            <a:r>
              <a:rPr lang="en-US" dirty="0" smtClean="0"/>
              <a:t>Analog to Digital Converter and Digital to analog</a:t>
            </a:r>
          </a:p>
          <a:p>
            <a:endParaRPr lang="en-US" dirty="0"/>
          </a:p>
          <a:p>
            <a:r>
              <a:rPr lang="en-US" dirty="0" smtClean="0"/>
              <a:t>A circuit that can convert analog signal to digital signal is called ADC.</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75" y="3982699"/>
            <a:ext cx="5319325" cy="20248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104" y="3854899"/>
            <a:ext cx="5748900" cy="2024811"/>
          </a:xfrm>
          <a:prstGeom prst="rect">
            <a:avLst/>
          </a:prstGeom>
        </p:spPr>
      </p:pic>
      <p:sp>
        <p:nvSpPr>
          <p:cNvPr id="7" name="Rectangle 6"/>
          <p:cNvSpPr/>
          <p:nvPr/>
        </p:nvSpPr>
        <p:spPr>
          <a:xfrm>
            <a:off x="1860196" y="3613367"/>
            <a:ext cx="1784206" cy="369332"/>
          </a:xfrm>
          <a:prstGeom prst="rect">
            <a:avLst/>
          </a:prstGeom>
        </p:spPr>
        <p:txBody>
          <a:bodyPr wrap="none">
            <a:spAutoFit/>
          </a:bodyPr>
          <a:lstStyle/>
          <a:p>
            <a:r>
              <a:rPr lang="en-US" dirty="0"/>
              <a:t>Analog to Digital </a:t>
            </a:r>
            <a:endParaRPr lang="en-GB" dirty="0"/>
          </a:p>
        </p:txBody>
      </p:sp>
      <p:sp>
        <p:nvSpPr>
          <p:cNvPr id="8" name="Rectangle 7"/>
          <p:cNvSpPr/>
          <p:nvPr/>
        </p:nvSpPr>
        <p:spPr>
          <a:xfrm>
            <a:off x="7793698" y="3482277"/>
            <a:ext cx="1731308" cy="369332"/>
          </a:xfrm>
          <a:prstGeom prst="rect">
            <a:avLst/>
          </a:prstGeom>
        </p:spPr>
        <p:txBody>
          <a:bodyPr wrap="none">
            <a:spAutoFit/>
          </a:bodyPr>
          <a:lstStyle/>
          <a:p>
            <a:r>
              <a:rPr lang="en-US" dirty="0"/>
              <a:t>Digital to </a:t>
            </a:r>
            <a:r>
              <a:rPr lang="en-US" dirty="0" smtClean="0"/>
              <a:t>Analog</a:t>
            </a:r>
            <a:endParaRPr lang="en-GB" dirty="0"/>
          </a:p>
        </p:txBody>
      </p:sp>
    </p:spTree>
    <p:extLst>
      <p:ext uri="{BB962C8B-B14F-4D97-AF65-F5344CB8AC3E}">
        <p14:creationId xmlns:p14="http://schemas.microsoft.com/office/powerpoint/2010/main" val="168265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3067"/>
          </a:xfrm>
        </p:spPr>
        <p:txBody>
          <a:bodyPr>
            <a:normAutofit fontScale="90000"/>
          </a:bodyPr>
          <a:lstStyle/>
          <a:p>
            <a:pPr lvl="0"/>
            <a:r>
              <a:rPr lang="en-US" dirty="0"/>
              <a:t>Binary Digits, Logic Levels, and Digital</a:t>
            </a:r>
            <a:br>
              <a:rPr lang="en-US" dirty="0"/>
            </a:br>
            <a:endParaRPr lang="en-US" dirty="0"/>
          </a:p>
        </p:txBody>
      </p:sp>
      <p:sp>
        <p:nvSpPr>
          <p:cNvPr id="3" name="Content Placeholder 2"/>
          <p:cNvSpPr>
            <a:spLocks noGrp="1"/>
          </p:cNvSpPr>
          <p:nvPr>
            <p:ph idx="1"/>
          </p:nvPr>
        </p:nvSpPr>
        <p:spPr/>
        <p:txBody>
          <a:bodyPr/>
          <a:lstStyle/>
          <a:p>
            <a:pPr lvl="0"/>
            <a:r>
              <a:rPr lang="en-US" b="1" dirty="0"/>
              <a:t>Because there are only two valid Boolean values for representing either a logic “1” or a logic “0”</a:t>
            </a:r>
            <a:r>
              <a:rPr lang="en-US" dirty="0"/>
              <a:t>, makes the system of using Binary Numbers ideal for use in </a:t>
            </a:r>
            <a:r>
              <a:rPr lang="en-US" dirty="0" smtClean="0"/>
              <a:t>digital </a:t>
            </a:r>
            <a:r>
              <a:rPr lang="en-US" dirty="0"/>
              <a:t>or electronic circuits and </a:t>
            </a:r>
            <a:r>
              <a:rPr lang="en-US" dirty="0" smtClean="0"/>
              <a:t>systems.</a:t>
            </a:r>
          </a:p>
          <a:p>
            <a:pPr lvl="0"/>
            <a:endParaRPr lang="en-US" dirty="0"/>
          </a:p>
          <a:p>
            <a:pPr lvl="0"/>
            <a:r>
              <a:rPr lang="en-US" dirty="0"/>
              <a:t>In digital systems theses voltages are called “logic levels” and ideally one voltage level represents a </a:t>
            </a:r>
            <a:r>
              <a:rPr lang="en-US" b="1" dirty="0"/>
              <a:t>“HIGH” </a:t>
            </a:r>
            <a:r>
              <a:rPr lang="en-US" dirty="0"/>
              <a:t>state, while another different and lower voltage level represents a “</a:t>
            </a:r>
            <a:r>
              <a:rPr lang="en-US" b="1" dirty="0"/>
              <a:t>LOW</a:t>
            </a:r>
            <a:r>
              <a:rPr lang="en-US" dirty="0"/>
              <a:t>” state. A binary number system uses both of these two states</a:t>
            </a:r>
            <a:endParaRPr lang="en-US" dirty="0" smtClean="0"/>
          </a:p>
        </p:txBody>
      </p:sp>
    </p:spTree>
    <p:extLst>
      <p:ext uri="{BB962C8B-B14F-4D97-AF65-F5344CB8AC3E}">
        <p14:creationId xmlns:p14="http://schemas.microsoft.com/office/powerpoint/2010/main" val="41545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03067"/>
          </a:xfrm>
        </p:spPr>
        <p:txBody>
          <a:bodyPr>
            <a:normAutofit fontScale="90000"/>
          </a:bodyPr>
          <a:lstStyle/>
          <a:p>
            <a:pPr lvl="0"/>
            <a:r>
              <a:rPr lang="en-US" dirty="0"/>
              <a:t>Binary Digits, Logic Levels, and Digital</a:t>
            </a:r>
            <a:br>
              <a:rPr lang="en-US" dirty="0"/>
            </a:br>
            <a:endParaRPr lang="en-US" dirty="0"/>
          </a:p>
        </p:txBody>
      </p:sp>
      <p:sp>
        <p:nvSpPr>
          <p:cNvPr id="3" name="Content Placeholder 2"/>
          <p:cNvSpPr>
            <a:spLocks noGrp="1"/>
          </p:cNvSpPr>
          <p:nvPr>
            <p:ph idx="1"/>
          </p:nvPr>
        </p:nvSpPr>
        <p:spPr/>
        <p:txBody>
          <a:bodyPr/>
          <a:lstStyle/>
          <a:p>
            <a:pPr lvl="0"/>
            <a:r>
              <a:rPr lang="en-GB" dirty="0" smtClean="0"/>
              <a:t>A logic </a:t>
            </a:r>
            <a:r>
              <a:rPr lang="en-GB" dirty="0"/>
              <a:t>level is a specific voltage or a state in which a signal can exist. </a:t>
            </a:r>
            <a:endParaRPr lang="en-GB" dirty="0" smtClean="0"/>
          </a:p>
          <a:p>
            <a:pPr lvl="0"/>
            <a:r>
              <a:rPr lang="en-GB" dirty="0" smtClean="0"/>
              <a:t>We </a:t>
            </a:r>
            <a:r>
              <a:rPr lang="en-GB" dirty="0"/>
              <a:t>often refer to the </a:t>
            </a:r>
            <a:r>
              <a:rPr lang="en-GB" b="1" dirty="0"/>
              <a:t>two states </a:t>
            </a:r>
            <a:r>
              <a:rPr lang="en-GB" dirty="0"/>
              <a:t>in a digital circuit to be </a:t>
            </a:r>
            <a:r>
              <a:rPr lang="en-GB" b="1" dirty="0">
                <a:solidFill>
                  <a:srgbClr val="00B050"/>
                </a:solidFill>
              </a:rPr>
              <a:t>ON</a:t>
            </a:r>
            <a:r>
              <a:rPr lang="en-GB" dirty="0"/>
              <a:t> or </a:t>
            </a:r>
            <a:r>
              <a:rPr lang="en-GB" b="1" dirty="0">
                <a:solidFill>
                  <a:srgbClr val="FF0000"/>
                </a:solidFill>
              </a:rPr>
              <a:t>OFF</a:t>
            </a:r>
            <a:r>
              <a:rPr lang="en-GB" dirty="0"/>
              <a:t>. </a:t>
            </a:r>
            <a:endParaRPr lang="en-GB" dirty="0" smtClean="0"/>
          </a:p>
          <a:p>
            <a:pPr lvl="0"/>
            <a:r>
              <a:rPr lang="en-GB" dirty="0" smtClean="0"/>
              <a:t>Represented </a:t>
            </a:r>
            <a:r>
              <a:rPr lang="en-GB" dirty="0"/>
              <a:t>in binary, an </a:t>
            </a:r>
            <a:r>
              <a:rPr lang="en-GB" b="1" dirty="0">
                <a:solidFill>
                  <a:srgbClr val="00B050"/>
                </a:solidFill>
              </a:rPr>
              <a:t>ON translates to a binary 1</a:t>
            </a:r>
            <a:r>
              <a:rPr lang="en-GB" dirty="0"/>
              <a:t>, and an </a:t>
            </a:r>
            <a:r>
              <a:rPr lang="en-GB" b="1" dirty="0">
                <a:solidFill>
                  <a:srgbClr val="FF0000"/>
                </a:solidFill>
              </a:rPr>
              <a:t>OFF translates to a binary </a:t>
            </a:r>
            <a:r>
              <a:rPr lang="en-GB" b="1" dirty="0" smtClean="0">
                <a:solidFill>
                  <a:srgbClr val="FF0000"/>
                </a:solidFill>
              </a:rPr>
              <a:t>0.</a:t>
            </a:r>
            <a:endParaRPr lang="en-US" b="1" dirty="0" smtClean="0">
              <a:solidFill>
                <a:srgbClr val="FF0000"/>
              </a:solidFill>
            </a:endParaRPr>
          </a:p>
        </p:txBody>
      </p:sp>
      <p:pic>
        <p:nvPicPr>
          <p:cNvPr id="4" name="Picture 3"/>
          <p:cNvPicPr>
            <a:picLocks noChangeAspect="1"/>
          </p:cNvPicPr>
          <p:nvPr/>
        </p:nvPicPr>
        <p:blipFill rotWithShape="1">
          <a:blip r:embed="rId2"/>
          <a:srcRect l="10298" t="25859" r="45933" b="24365"/>
          <a:stretch/>
        </p:blipFill>
        <p:spPr>
          <a:xfrm>
            <a:off x="5239603" y="3446060"/>
            <a:ext cx="5336275" cy="3411940"/>
          </a:xfrm>
          <a:prstGeom prst="rect">
            <a:avLst/>
          </a:prstGeom>
        </p:spPr>
      </p:pic>
    </p:spTree>
    <p:extLst>
      <p:ext uri="{BB962C8B-B14F-4D97-AF65-F5344CB8AC3E}">
        <p14:creationId xmlns:p14="http://schemas.microsoft.com/office/powerpoint/2010/main" val="6471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Digits, Logic Levels, and Digital</a:t>
            </a:r>
            <a:br>
              <a:rPr lang="en-US" dirty="0"/>
            </a:br>
            <a:endParaRPr lang="en-US" dirty="0"/>
          </a:p>
        </p:txBody>
      </p:sp>
      <p:sp>
        <p:nvSpPr>
          <p:cNvPr id="3" name="Content Placeholder 2"/>
          <p:cNvSpPr>
            <a:spLocks noGrp="1"/>
          </p:cNvSpPr>
          <p:nvPr>
            <p:ph idx="1"/>
          </p:nvPr>
        </p:nvSpPr>
        <p:spPr/>
        <p:txBody>
          <a:bodyPr/>
          <a:lstStyle/>
          <a:p>
            <a:r>
              <a:rPr lang="en-US" dirty="0"/>
              <a:t>Digital electronics uses circuits that have two states, which are represented by two different voltage levels called HIGH and LOW. </a:t>
            </a:r>
            <a:endParaRPr lang="en-US" dirty="0" smtClean="0"/>
          </a:p>
          <a:p>
            <a:r>
              <a:rPr lang="en-US" dirty="0" smtClean="0"/>
              <a:t>The </a:t>
            </a:r>
            <a:r>
              <a:rPr lang="en-US" dirty="0"/>
              <a:t>voltages represent numbers in the binary system</a:t>
            </a:r>
            <a:r>
              <a:rPr lang="en-US" dirty="0" smtClean="0"/>
              <a:t>.</a:t>
            </a:r>
          </a:p>
          <a:p>
            <a:r>
              <a:rPr lang="en-US" dirty="0" smtClean="0"/>
              <a:t>VH(max)In </a:t>
            </a:r>
            <a:r>
              <a:rPr lang="en-US" dirty="0"/>
              <a:t>binary, a single number is called a bit (for binary digit). </a:t>
            </a:r>
            <a:endParaRPr lang="en-US" dirty="0" smtClean="0"/>
          </a:p>
          <a:p>
            <a:r>
              <a:rPr lang="en-US" dirty="0" smtClean="0"/>
              <a:t>A </a:t>
            </a:r>
            <a:r>
              <a:rPr lang="en-US" dirty="0"/>
              <a:t>bit can have the value of either a 0 or a 1, depending on if the voltage is HIGH or LOW</a:t>
            </a:r>
            <a:r>
              <a:rPr lang="en-US" dirty="0" smtClean="0"/>
              <a:t>.</a:t>
            </a:r>
          </a:p>
          <a:p>
            <a:r>
              <a:rPr lang="en-US" dirty="0" smtClean="0"/>
              <a:t>HIGH   VH(min)</a:t>
            </a:r>
          </a:p>
          <a:p>
            <a:r>
              <a:rPr lang="en-US" dirty="0" smtClean="0"/>
              <a:t>Invalid VL(max)</a:t>
            </a:r>
          </a:p>
          <a:p>
            <a:r>
              <a:rPr lang="en-US" dirty="0" smtClean="0"/>
              <a:t>LOW     VL(min)</a:t>
            </a:r>
            <a:endParaRPr lang="en-US" dirty="0"/>
          </a:p>
        </p:txBody>
      </p:sp>
    </p:spTree>
    <p:extLst>
      <p:ext uri="{BB962C8B-B14F-4D97-AF65-F5344CB8AC3E}">
        <p14:creationId xmlns:p14="http://schemas.microsoft.com/office/powerpoint/2010/main" val="124166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Waveforms</a:t>
            </a:r>
            <a:br>
              <a:rPr lang="en-US" dirty="0"/>
            </a:br>
            <a:endParaRPr lang="en-US" dirty="0"/>
          </a:p>
        </p:txBody>
      </p:sp>
      <p:sp>
        <p:nvSpPr>
          <p:cNvPr id="3" name="Content Placeholder 2"/>
          <p:cNvSpPr>
            <a:spLocks noGrp="1"/>
          </p:cNvSpPr>
          <p:nvPr>
            <p:ph idx="1"/>
          </p:nvPr>
        </p:nvSpPr>
        <p:spPr/>
        <p:txBody>
          <a:bodyPr>
            <a:normAutofit/>
          </a:bodyPr>
          <a:lstStyle/>
          <a:p>
            <a:pPr lvl="0"/>
            <a:r>
              <a:rPr lang="en-US" dirty="0"/>
              <a:t>Digital waveforms change between the LOW and HIGH levels. A </a:t>
            </a:r>
            <a:r>
              <a:rPr lang="en-US" b="1" dirty="0"/>
              <a:t>positive going pulse </a:t>
            </a:r>
            <a:r>
              <a:rPr lang="en-US" dirty="0"/>
              <a:t>is one that goes from a normally LOW logic level to a HIGH level and then back again. Digital waveforms are made up of a </a:t>
            </a:r>
            <a:r>
              <a:rPr lang="en-US" dirty="0" smtClean="0"/>
              <a:t>series </a:t>
            </a:r>
            <a:r>
              <a:rPr lang="en-US" dirty="0"/>
              <a:t>of pulses</a:t>
            </a:r>
            <a:r>
              <a:rPr lang="en-US" dirty="0" smtClean="0"/>
              <a:t>.</a:t>
            </a:r>
          </a:p>
          <a:p>
            <a:pPr lvl="0"/>
            <a:endParaRPr lang="en-US" dirty="0"/>
          </a:p>
          <a:p>
            <a:pPr lvl="0"/>
            <a:r>
              <a:rPr lang="en-US" dirty="0"/>
              <a:t>Actual pulses are not ideal but are described by the rise time, fall time</a:t>
            </a:r>
            <a:r>
              <a:rPr lang="en-US" dirty="0" smtClean="0"/>
              <a:t>, </a:t>
            </a:r>
            <a:r>
              <a:rPr lang="en-US" dirty="0"/>
              <a:t>and other characteristics</a:t>
            </a:r>
            <a:r>
              <a:rPr lang="en-US" dirty="0" smtClean="0"/>
              <a:t>.</a:t>
            </a:r>
          </a:p>
        </p:txBody>
      </p:sp>
    </p:spTree>
    <p:extLst>
      <p:ext uri="{BB962C8B-B14F-4D97-AF65-F5344CB8AC3E}">
        <p14:creationId xmlns:p14="http://schemas.microsoft.com/office/powerpoint/2010/main" val="31333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b="1" kern="1200">
                <a:solidFill>
                  <a:srgbClr val="002060"/>
                </a:solidFill>
                <a:latin typeface="Times New Roman" panose="02020603050405020304" pitchFamily="18" charset="0"/>
                <a:ea typeface="+mj-ea"/>
                <a:cs typeface="Times New Roman" panose="02020603050405020304" pitchFamily="18" charset="0"/>
              </a:defRPr>
            </a:lvl1pPr>
          </a:lstStyle>
          <a:p>
            <a:r>
              <a:rPr lang="en-US" dirty="0" smtClean="0"/>
              <a:t>Digital Waveforms</a:t>
            </a:r>
            <a:br>
              <a:rPr lang="en-US" dirty="0" smtClean="0"/>
            </a:br>
            <a:endParaRPr lang="en-US" dirty="0"/>
          </a:p>
        </p:txBody>
      </p:sp>
      <p:pic>
        <p:nvPicPr>
          <p:cNvPr id="3" name="Picture 2"/>
          <p:cNvPicPr>
            <a:picLocks noChangeAspect="1"/>
          </p:cNvPicPr>
          <p:nvPr/>
        </p:nvPicPr>
        <p:blipFill rotWithShape="1">
          <a:blip r:embed="rId2"/>
          <a:srcRect l="13433" t="35814" r="46493" b="36909"/>
          <a:stretch/>
        </p:blipFill>
        <p:spPr>
          <a:xfrm>
            <a:off x="1433014" y="2052199"/>
            <a:ext cx="9116705" cy="3488793"/>
          </a:xfrm>
          <a:prstGeom prst="rect">
            <a:avLst/>
          </a:prstGeom>
        </p:spPr>
      </p:pic>
    </p:spTree>
    <p:extLst>
      <p:ext uri="{BB962C8B-B14F-4D97-AF65-F5344CB8AC3E}">
        <p14:creationId xmlns:p14="http://schemas.microsoft.com/office/powerpoint/2010/main" val="39317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b="1" kern="1200">
                <a:solidFill>
                  <a:srgbClr val="002060"/>
                </a:solidFill>
                <a:latin typeface="Times New Roman" panose="02020603050405020304" pitchFamily="18" charset="0"/>
                <a:ea typeface="+mj-ea"/>
                <a:cs typeface="Times New Roman" panose="02020603050405020304" pitchFamily="18" charset="0"/>
              </a:defRPr>
            </a:lvl1pPr>
          </a:lstStyle>
          <a:p>
            <a:r>
              <a:rPr lang="en-US" dirty="0" smtClean="0"/>
              <a:t>Digital Waveforms</a:t>
            </a:r>
            <a:br>
              <a:rPr lang="en-US" dirty="0" smtClean="0"/>
            </a:br>
            <a:endParaRPr lang="en-US" dirty="0"/>
          </a:p>
        </p:txBody>
      </p:sp>
      <p:pic>
        <p:nvPicPr>
          <p:cNvPr id="3" name="Picture 2"/>
          <p:cNvPicPr>
            <a:picLocks noChangeAspect="1"/>
          </p:cNvPicPr>
          <p:nvPr/>
        </p:nvPicPr>
        <p:blipFill rotWithShape="1">
          <a:blip r:embed="rId2"/>
          <a:srcRect l="13433" t="35814" r="46493" b="36909"/>
          <a:stretch/>
        </p:blipFill>
        <p:spPr>
          <a:xfrm>
            <a:off x="4946177" y="2790142"/>
            <a:ext cx="6869901" cy="262898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4568"/>
            <a:ext cx="4107977" cy="4994011"/>
          </a:xfrm>
          <a:prstGeom prst="rect">
            <a:avLst/>
          </a:prstGeom>
        </p:spPr>
      </p:pic>
    </p:spTree>
    <p:extLst>
      <p:ext uri="{BB962C8B-B14F-4D97-AF65-F5344CB8AC3E}">
        <p14:creationId xmlns:p14="http://schemas.microsoft.com/office/powerpoint/2010/main" val="368462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8389" t="29775" r="27861" b="20370"/>
          <a:stretch/>
        </p:blipFill>
        <p:spPr>
          <a:xfrm>
            <a:off x="1146221" y="824247"/>
            <a:ext cx="9803686" cy="4790942"/>
          </a:xfrm>
          <a:prstGeom prst="rect">
            <a:avLst/>
          </a:prstGeom>
        </p:spPr>
      </p:pic>
    </p:spTree>
    <p:extLst>
      <p:ext uri="{BB962C8B-B14F-4D97-AF65-F5344CB8AC3E}">
        <p14:creationId xmlns:p14="http://schemas.microsoft.com/office/powerpoint/2010/main" val="124611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8075" y="365125"/>
            <a:ext cx="10515600" cy="1325563"/>
          </a:xfrm>
        </p:spPr>
        <p:txBody>
          <a:bodyPr/>
          <a:lstStyle/>
          <a:p>
            <a:pPr algn="ctr"/>
            <a:r>
              <a:rPr lang="en-US" dirty="0" smtClean="0"/>
              <a:t>Introduction </a:t>
            </a:r>
            <a:endParaRPr lang="en-US" dirty="0"/>
          </a:p>
        </p:txBody>
      </p:sp>
      <p:sp>
        <p:nvSpPr>
          <p:cNvPr id="7" name="Title 1"/>
          <p:cNvSpPr txBox="1">
            <a:spLocks/>
          </p:cNvSpPr>
          <p:nvPr/>
        </p:nvSpPr>
        <p:spPr>
          <a:xfrm>
            <a:off x="420237" y="16906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2060"/>
                </a:solidFill>
                <a:latin typeface="Times New Roman" panose="02020603050405020304" pitchFamily="18" charset="0"/>
                <a:ea typeface="+mj-ea"/>
                <a:cs typeface="Times New Roman" panose="02020603050405020304" pitchFamily="18" charset="0"/>
              </a:defRPr>
            </a:lvl1pPr>
          </a:lstStyle>
          <a:p>
            <a:pPr algn="ctr"/>
            <a:r>
              <a:rPr lang="en-US" dirty="0" smtClean="0">
                <a:solidFill>
                  <a:srgbClr val="FF0000"/>
                </a:solidFill>
              </a:rPr>
              <a:t>Digital </a:t>
            </a:r>
            <a:r>
              <a:rPr lang="en-US" dirty="0" smtClean="0"/>
              <a:t>       </a:t>
            </a:r>
            <a:r>
              <a:rPr lang="en-US" dirty="0" smtClean="0">
                <a:solidFill>
                  <a:schemeClr val="accent1">
                    <a:lumMod val="75000"/>
                  </a:schemeClr>
                </a:solidFill>
              </a:rPr>
              <a:t>Logic</a:t>
            </a:r>
            <a:r>
              <a:rPr lang="en-US" dirty="0" smtClean="0"/>
              <a:t>          </a:t>
            </a:r>
            <a:r>
              <a:rPr lang="en-US" dirty="0" smtClean="0">
                <a:solidFill>
                  <a:schemeClr val="accent4"/>
                </a:solidFill>
              </a:rPr>
              <a:t>Design</a:t>
            </a:r>
            <a:endParaRPr lang="en-US" dirty="0">
              <a:solidFill>
                <a:schemeClr val="accent4"/>
              </a:solidFill>
            </a:endParaRPr>
          </a:p>
        </p:txBody>
      </p:sp>
      <p:sp>
        <p:nvSpPr>
          <p:cNvPr id="8" name="Content Placeholder 2"/>
          <p:cNvSpPr>
            <a:spLocks noGrp="1"/>
          </p:cNvSpPr>
          <p:nvPr>
            <p:ph idx="1"/>
          </p:nvPr>
        </p:nvSpPr>
        <p:spPr>
          <a:xfrm>
            <a:off x="283192" y="3387561"/>
            <a:ext cx="3033214" cy="4351338"/>
          </a:xfrm>
        </p:spPr>
        <p:txBody>
          <a:bodyPr>
            <a:normAutofit/>
          </a:bodyPr>
          <a:lstStyle/>
          <a:p>
            <a:r>
              <a:rPr lang="en-US" sz="2000" b="1" dirty="0" smtClean="0">
                <a:solidFill>
                  <a:srgbClr val="FF0000"/>
                </a:solidFill>
                <a:latin typeface="Times New Roman" panose="02020603050405020304" pitchFamily="18" charset="0"/>
                <a:cs typeface="Times New Roman" panose="02020603050405020304" pitchFamily="18" charset="0"/>
              </a:rPr>
              <a:t>Number System </a:t>
            </a:r>
          </a:p>
          <a:p>
            <a:r>
              <a:rPr lang="en-US" sz="1800" dirty="0" smtClean="0">
                <a:solidFill>
                  <a:srgbClr val="FF0000"/>
                </a:solidFill>
                <a:latin typeface="Times New Roman" panose="02020603050405020304" pitchFamily="18" charset="0"/>
                <a:cs typeface="Times New Roman" panose="02020603050405020304" pitchFamily="18" charset="0"/>
              </a:rPr>
              <a:t>Decimal </a:t>
            </a:r>
          </a:p>
          <a:p>
            <a:r>
              <a:rPr lang="en-US" sz="1800" dirty="0" smtClean="0">
                <a:solidFill>
                  <a:srgbClr val="FF0000"/>
                </a:solidFill>
                <a:latin typeface="Times New Roman" panose="02020603050405020304" pitchFamily="18" charset="0"/>
                <a:cs typeface="Times New Roman" panose="02020603050405020304" pitchFamily="18" charset="0"/>
              </a:rPr>
              <a:t>Binary </a:t>
            </a:r>
          </a:p>
          <a:p>
            <a:r>
              <a:rPr lang="en-US" sz="1800" dirty="0" smtClean="0">
                <a:solidFill>
                  <a:srgbClr val="FF0000"/>
                </a:solidFill>
                <a:latin typeface="Times New Roman" panose="02020603050405020304" pitchFamily="18" charset="0"/>
                <a:cs typeface="Times New Roman" panose="02020603050405020304" pitchFamily="18" charset="0"/>
              </a:rPr>
              <a:t>Hex Decimal </a:t>
            </a:r>
          </a:p>
          <a:p>
            <a:r>
              <a:rPr lang="en-US" sz="1800" dirty="0" smtClean="0">
                <a:solidFill>
                  <a:srgbClr val="FF0000"/>
                </a:solidFill>
                <a:latin typeface="Times New Roman" panose="02020603050405020304" pitchFamily="18" charset="0"/>
                <a:cs typeface="Times New Roman" panose="02020603050405020304" pitchFamily="18" charset="0"/>
              </a:rPr>
              <a:t>Octal </a:t>
            </a:r>
          </a:p>
          <a:p>
            <a:pPr marL="0" indent="0">
              <a:buNone/>
            </a:pPr>
            <a:r>
              <a:rPr lang="en-US" sz="2000" b="1" dirty="0" smtClean="0">
                <a:solidFill>
                  <a:srgbClr val="FF0000"/>
                </a:solidFill>
                <a:latin typeface="Times New Roman" panose="02020603050405020304" pitchFamily="18" charset="0"/>
                <a:cs typeface="Times New Roman" panose="02020603050405020304" pitchFamily="18" charset="0"/>
              </a:rPr>
              <a:t>How computer system </a:t>
            </a:r>
          </a:p>
          <a:p>
            <a:pPr marL="0" indent="0">
              <a:buNone/>
            </a:pPr>
            <a:r>
              <a:rPr lang="en-US" sz="2000" b="1" dirty="0" smtClean="0">
                <a:solidFill>
                  <a:srgbClr val="FF0000"/>
                </a:solidFill>
                <a:latin typeface="Times New Roman" panose="02020603050405020304" pitchFamily="18" charset="0"/>
                <a:cs typeface="Times New Roman" panose="02020603050405020304" pitchFamily="18" charset="0"/>
              </a:rPr>
              <a:t>work with number</a:t>
            </a:r>
            <a:endParaRPr lang="en-US" sz="2000" b="1"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9" name="Content Placeholder 2"/>
          <p:cNvSpPr txBox="1">
            <a:spLocks/>
          </p:cNvSpPr>
          <p:nvPr/>
        </p:nvSpPr>
        <p:spPr>
          <a:xfrm>
            <a:off x="4161430" y="3387561"/>
            <a:ext cx="30332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solidFill>
                  <a:srgbClr val="0070C0"/>
                </a:solidFill>
                <a:latin typeface="Times New Roman" panose="02020603050405020304" pitchFamily="18" charset="0"/>
                <a:cs typeface="Times New Roman" panose="02020603050405020304" pitchFamily="18" charset="0"/>
              </a:rPr>
              <a:t>State of electrical signal</a:t>
            </a:r>
          </a:p>
          <a:p>
            <a:r>
              <a:rPr lang="en-US" sz="2000" dirty="0" smtClean="0">
                <a:solidFill>
                  <a:srgbClr val="0070C0"/>
                </a:solidFill>
                <a:latin typeface="Times New Roman" panose="02020603050405020304" pitchFamily="18" charset="0"/>
                <a:cs typeface="Times New Roman" panose="02020603050405020304" pitchFamily="18" charset="0"/>
              </a:rPr>
              <a:t>Gates</a:t>
            </a:r>
          </a:p>
          <a:p>
            <a:r>
              <a:rPr lang="en-US" sz="2000" b="1" dirty="0" smtClean="0">
                <a:solidFill>
                  <a:srgbClr val="0070C0"/>
                </a:solidFill>
                <a:latin typeface="Times New Roman" panose="02020603050405020304" pitchFamily="18" charset="0"/>
                <a:cs typeface="Times New Roman" panose="02020603050405020304" pitchFamily="18" charset="0"/>
              </a:rPr>
              <a:t>Boolean Algebra </a:t>
            </a:r>
          </a:p>
          <a:p>
            <a:r>
              <a:rPr lang="en-US" sz="2000" dirty="0" smtClean="0">
                <a:solidFill>
                  <a:srgbClr val="0070C0"/>
                </a:solidFill>
                <a:latin typeface="Times New Roman" panose="02020603050405020304" pitchFamily="18" charset="0"/>
                <a:cs typeface="Times New Roman" panose="02020603050405020304" pitchFamily="18" charset="0"/>
              </a:rPr>
              <a:t>K-Map</a:t>
            </a:r>
          </a:p>
          <a:p>
            <a:r>
              <a:rPr lang="en-US" sz="2000" dirty="0" err="1" smtClean="0">
                <a:solidFill>
                  <a:srgbClr val="0070C0"/>
                </a:solidFill>
                <a:latin typeface="Times New Roman" panose="02020603050405020304" pitchFamily="18" charset="0"/>
                <a:cs typeface="Times New Roman" panose="02020603050405020304" pitchFamily="18" charset="0"/>
              </a:rPr>
              <a:t>Etc</a:t>
            </a:r>
            <a:r>
              <a:rPr lang="en-US" sz="2000" dirty="0" smtClean="0">
                <a:solidFill>
                  <a:srgbClr val="0070C0"/>
                </a:solidFill>
                <a:latin typeface="Times New Roman" panose="02020603050405020304" pitchFamily="18" charset="0"/>
                <a:cs typeface="Times New Roman" panose="02020603050405020304" pitchFamily="18" charset="0"/>
              </a:rPr>
              <a:t> </a:t>
            </a:r>
            <a:endParaRPr lang="en-US" dirty="0">
              <a:solidFill>
                <a:srgbClr val="0070C0"/>
              </a:solidFill>
            </a:endParaRPr>
          </a:p>
        </p:txBody>
      </p:sp>
      <p:sp>
        <p:nvSpPr>
          <p:cNvPr id="10" name="Content Placeholder 2"/>
          <p:cNvSpPr txBox="1">
            <a:spLocks/>
          </p:cNvSpPr>
          <p:nvPr/>
        </p:nvSpPr>
        <p:spPr>
          <a:xfrm>
            <a:off x="7521054" y="3157824"/>
            <a:ext cx="303321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smtClean="0">
                <a:solidFill>
                  <a:srgbClr val="FFC000"/>
                </a:solidFill>
                <a:latin typeface="Times New Roman" panose="02020603050405020304" pitchFamily="18" charset="0"/>
                <a:cs typeface="Times New Roman" panose="02020603050405020304" pitchFamily="18" charset="0"/>
              </a:rPr>
              <a:t>Working with circuits</a:t>
            </a:r>
          </a:p>
          <a:p>
            <a:r>
              <a:rPr lang="en-US" sz="2000" dirty="0" smtClean="0">
                <a:solidFill>
                  <a:srgbClr val="FFC000"/>
                </a:solidFill>
                <a:latin typeface="Times New Roman" panose="02020603050405020304" pitchFamily="18" charset="0"/>
                <a:cs typeface="Times New Roman" panose="02020603050405020304" pitchFamily="18" charset="0"/>
              </a:rPr>
              <a:t>Combinational Circuit</a:t>
            </a:r>
          </a:p>
          <a:p>
            <a:pPr marL="0" indent="0">
              <a:buNone/>
            </a:pPr>
            <a:r>
              <a:rPr lang="en-US" sz="2000" dirty="0" smtClean="0">
                <a:solidFill>
                  <a:srgbClr val="FFC000"/>
                </a:solidFill>
                <a:latin typeface="Times New Roman" panose="02020603050405020304" pitchFamily="18" charset="0"/>
                <a:cs typeface="Times New Roman" panose="02020603050405020304" pitchFamily="18" charset="0"/>
              </a:rPr>
              <a:t>Can’t store Data</a:t>
            </a:r>
          </a:p>
          <a:p>
            <a:endParaRPr lang="en-US" sz="2000" b="1" dirty="0">
              <a:solidFill>
                <a:srgbClr val="FFC000"/>
              </a:solidFill>
              <a:latin typeface="Times New Roman" panose="02020603050405020304" pitchFamily="18" charset="0"/>
              <a:cs typeface="Times New Roman" panose="02020603050405020304" pitchFamily="18" charset="0"/>
            </a:endParaRPr>
          </a:p>
          <a:p>
            <a:r>
              <a:rPr lang="en-US" sz="2000" dirty="0" smtClean="0">
                <a:solidFill>
                  <a:srgbClr val="FFC000"/>
                </a:solidFill>
                <a:latin typeface="Times New Roman" panose="02020603050405020304" pitchFamily="18" charset="0"/>
                <a:cs typeface="Times New Roman" panose="02020603050405020304" pitchFamily="18" charset="0"/>
              </a:rPr>
              <a:t>Sequential Circuit </a:t>
            </a:r>
          </a:p>
          <a:p>
            <a:pPr marL="0" indent="0">
              <a:buNone/>
            </a:pPr>
            <a:r>
              <a:rPr lang="en-US" sz="2000" dirty="0" smtClean="0">
                <a:solidFill>
                  <a:srgbClr val="FFC000"/>
                </a:solidFill>
                <a:latin typeface="Times New Roman" panose="02020603050405020304" pitchFamily="18" charset="0"/>
                <a:cs typeface="Times New Roman" panose="02020603050405020304" pitchFamily="18" charset="0"/>
              </a:rPr>
              <a:t>Can store data .</a:t>
            </a:r>
            <a:endParaRPr lang="en-US" dirty="0">
              <a:solidFill>
                <a:srgbClr val="FFC000"/>
              </a:solidFill>
            </a:endParaRPr>
          </a:p>
        </p:txBody>
      </p:sp>
    </p:spTree>
    <p:extLst>
      <p:ext uri="{BB962C8B-B14F-4D97-AF65-F5344CB8AC3E}">
        <p14:creationId xmlns:p14="http://schemas.microsoft.com/office/powerpoint/2010/main" val="151205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build="p"/>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7399" t="30415" r="27366" b="18705"/>
          <a:stretch/>
        </p:blipFill>
        <p:spPr>
          <a:xfrm>
            <a:off x="1442433" y="605306"/>
            <a:ext cx="8989454" cy="5684800"/>
          </a:xfrm>
          <a:prstGeom prst="rect">
            <a:avLst/>
          </a:prstGeom>
        </p:spPr>
      </p:pic>
    </p:spTree>
    <p:extLst>
      <p:ext uri="{BB962C8B-B14F-4D97-AF65-F5344CB8AC3E}">
        <p14:creationId xmlns:p14="http://schemas.microsoft.com/office/powerpoint/2010/main" val="349450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6146" name="Picture 5"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3974" name="Text Box 6"/>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6148" name="Rectangle 7"/>
          <p:cNvSpPr>
            <a:spLocks noChangeArrowheads="1"/>
          </p:cNvSpPr>
          <p:nvPr/>
        </p:nvSpPr>
        <p:spPr bwMode="auto">
          <a:xfrm>
            <a:off x="2438400" y="1143001"/>
            <a:ext cx="2933700"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Logic Functions</a:t>
            </a:r>
          </a:p>
        </p:txBody>
      </p:sp>
      <p:sp>
        <p:nvSpPr>
          <p:cNvPr id="6149" name="WordArt 8"/>
          <p:cNvSpPr>
            <a:spLocks noChangeArrowheads="1" noChangeShapeType="1" noTextEdit="1"/>
          </p:cNvSpPr>
          <p:nvPr/>
        </p:nvSpPr>
        <p:spPr bwMode="auto">
          <a:xfrm>
            <a:off x="2895600" y="2133600"/>
            <a:ext cx="1085850" cy="647700"/>
          </a:xfrm>
          <a:prstGeom prst="rect">
            <a:avLst/>
          </a:prstGeom>
        </p:spPr>
        <p:txBody>
          <a:bodyPr wrap="none" fromWordArt="1">
            <a:prstTxWarp prst="textPlain">
              <a:avLst>
                <a:gd name="adj" fmla="val 50000"/>
              </a:avLst>
            </a:prstTxWarp>
          </a:bodyPr>
          <a:lstStyle/>
          <a:p>
            <a:pPr algn="ctr"/>
            <a:r>
              <a:rPr lang="en-GB" sz="3600" kern="10">
                <a:ln w="12700">
                  <a:solidFill>
                    <a:schemeClr val="tx1"/>
                  </a:solidFill>
                  <a:round/>
                  <a:headEnd/>
                  <a:tailEnd/>
                </a:ln>
                <a:solidFill>
                  <a:schemeClr val="accent2">
                    <a:alpha val="50195"/>
                  </a:schemeClr>
                </a:solidFill>
                <a:effectLst>
                  <a:outerShdw dist="45791" dir="2021404" algn="ctr" rotWithShape="0">
                    <a:srgbClr val="9999FF"/>
                  </a:outerShdw>
                </a:effectLst>
                <a:latin typeface="Arial Black" panose="020B0A04020102020204" pitchFamily="34" charset="0"/>
              </a:rPr>
              <a:t>AND</a:t>
            </a:r>
          </a:p>
        </p:txBody>
      </p:sp>
      <p:sp>
        <p:nvSpPr>
          <p:cNvPr id="83977" name="WordArt 9"/>
          <p:cNvSpPr>
            <a:spLocks noChangeArrowheads="1" noChangeShapeType="1" noTextEdit="1"/>
          </p:cNvSpPr>
          <p:nvPr/>
        </p:nvSpPr>
        <p:spPr bwMode="auto">
          <a:xfrm>
            <a:off x="2895600" y="3467100"/>
            <a:ext cx="838200" cy="647700"/>
          </a:xfrm>
          <a:prstGeom prst="rect">
            <a:avLst/>
          </a:prstGeom>
        </p:spPr>
        <p:txBody>
          <a:bodyPr wrap="none" fromWordArt="1">
            <a:prstTxWarp prst="textPlain">
              <a:avLst>
                <a:gd name="adj" fmla="val 50000"/>
              </a:avLst>
            </a:prstTxWarp>
          </a:bodyPr>
          <a:lstStyle/>
          <a:p>
            <a:pPr algn="ctr"/>
            <a:r>
              <a:rPr lang="en-GB" sz="3600" kern="10">
                <a:ln w="12700">
                  <a:solidFill>
                    <a:schemeClr val="tx1"/>
                  </a:solidFill>
                  <a:round/>
                  <a:headEnd/>
                  <a:tailEnd/>
                </a:ln>
                <a:solidFill>
                  <a:schemeClr val="accent2">
                    <a:alpha val="50195"/>
                  </a:schemeClr>
                </a:solidFill>
                <a:effectLst>
                  <a:outerShdw dist="45791" dir="2021404" algn="ctr" rotWithShape="0">
                    <a:srgbClr val="9999FF"/>
                  </a:outerShdw>
                </a:effectLst>
                <a:latin typeface="Arial Black" panose="020B0A04020102020204" pitchFamily="34" charset="0"/>
              </a:rPr>
              <a:t>OR</a:t>
            </a:r>
          </a:p>
        </p:txBody>
      </p:sp>
      <p:sp>
        <p:nvSpPr>
          <p:cNvPr id="83978" name="WordArt 10"/>
          <p:cNvSpPr>
            <a:spLocks noChangeArrowheads="1" noChangeShapeType="1" noTextEdit="1"/>
          </p:cNvSpPr>
          <p:nvPr/>
        </p:nvSpPr>
        <p:spPr bwMode="auto">
          <a:xfrm>
            <a:off x="2971800" y="4648200"/>
            <a:ext cx="1085850" cy="647700"/>
          </a:xfrm>
          <a:prstGeom prst="rect">
            <a:avLst/>
          </a:prstGeom>
        </p:spPr>
        <p:txBody>
          <a:bodyPr wrap="none" fromWordArt="1">
            <a:prstTxWarp prst="textPlain">
              <a:avLst>
                <a:gd name="adj" fmla="val 50000"/>
              </a:avLst>
            </a:prstTxWarp>
          </a:bodyPr>
          <a:lstStyle/>
          <a:p>
            <a:pPr algn="ctr"/>
            <a:r>
              <a:rPr lang="en-GB" sz="3600" kern="10">
                <a:ln w="12700">
                  <a:solidFill>
                    <a:schemeClr val="tx1"/>
                  </a:solidFill>
                  <a:round/>
                  <a:headEnd/>
                  <a:tailEnd/>
                </a:ln>
                <a:solidFill>
                  <a:schemeClr val="accent2">
                    <a:alpha val="50195"/>
                  </a:schemeClr>
                </a:solidFill>
                <a:effectLst>
                  <a:outerShdw dist="45791" dir="2021404" algn="ctr" rotWithShape="0">
                    <a:srgbClr val="9999FF"/>
                  </a:outerShdw>
                </a:effectLst>
                <a:latin typeface="Arial Black" panose="020B0A04020102020204" pitchFamily="34" charset="0"/>
              </a:rPr>
              <a:t>NOT</a:t>
            </a:r>
          </a:p>
        </p:txBody>
      </p:sp>
      <p:sp>
        <p:nvSpPr>
          <p:cNvPr id="83980" name="Text Box 12"/>
          <p:cNvSpPr txBox="1">
            <a:spLocks noChangeArrowheads="1"/>
          </p:cNvSpPr>
          <p:nvPr/>
        </p:nvSpPr>
        <p:spPr bwMode="auto">
          <a:xfrm>
            <a:off x="4114800" y="2057401"/>
            <a:ext cx="419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r>
              <a:rPr lang="en-US" altLang="en-US" sz="2400"/>
              <a:t>True only if </a:t>
            </a:r>
            <a:r>
              <a:rPr lang="en-US" altLang="en-US" sz="2400" b="1" i="1">
                <a:solidFill>
                  <a:schemeClr val="accent2"/>
                </a:solidFill>
              </a:rPr>
              <a:t>all</a:t>
            </a:r>
            <a:r>
              <a:rPr lang="en-US" altLang="en-US" sz="2400"/>
              <a:t> input conditions are true.</a:t>
            </a:r>
          </a:p>
        </p:txBody>
      </p:sp>
      <p:sp>
        <p:nvSpPr>
          <p:cNvPr id="83981" name="Text Box 13"/>
          <p:cNvSpPr txBox="1">
            <a:spLocks noChangeArrowheads="1"/>
          </p:cNvSpPr>
          <p:nvPr/>
        </p:nvSpPr>
        <p:spPr bwMode="auto">
          <a:xfrm>
            <a:off x="4114800" y="3467101"/>
            <a:ext cx="411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r>
              <a:rPr lang="en-US" altLang="en-US" sz="2400"/>
              <a:t>True only if </a:t>
            </a:r>
            <a:r>
              <a:rPr lang="en-US" altLang="en-US" sz="2400" b="1" i="1">
                <a:solidFill>
                  <a:schemeClr val="accent2"/>
                </a:solidFill>
              </a:rPr>
              <a:t>one or more</a:t>
            </a:r>
            <a:r>
              <a:rPr lang="en-US" altLang="en-US" sz="2400"/>
              <a:t> input conditions are true.</a:t>
            </a:r>
          </a:p>
        </p:txBody>
      </p:sp>
      <p:sp>
        <p:nvSpPr>
          <p:cNvPr id="83982" name="Text Box 14"/>
          <p:cNvSpPr txBox="1">
            <a:spLocks noChangeArrowheads="1"/>
          </p:cNvSpPr>
          <p:nvPr/>
        </p:nvSpPr>
        <p:spPr bwMode="auto">
          <a:xfrm>
            <a:off x="4191000" y="4800600"/>
            <a:ext cx="426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r>
              <a:rPr lang="en-US" altLang="en-US" sz="2400"/>
              <a:t>Indicates the </a:t>
            </a:r>
            <a:r>
              <a:rPr lang="en-US" altLang="en-US" sz="2400" b="1" i="1">
                <a:solidFill>
                  <a:schemeClr val="accent2"/>
                </a:solidFill>
              </a:rPr>
              <a:t>opposite</a:t>
            </a:r>
            <a:r>
              <a:rPr lang="en-US" altLang="en-US" sz="2400"/>
              <a:t> condition.</a:t>
            </a:r>
          </a:p>
        </p:txBody>
      </p:sp>
      <p:sp>
        <p:nvSpPr>
          <p:cNvPr id="6155" name="Line 15"/>
          <p:cNvSpPr>
            <a:spLocks noChangeShapeType="1"/>
          </p:cNvSpPr>
          <p:nvPr/>
        </p:nvSpPr>
        <p:spPr bwMode="auto">
          <a:xfrm>
            <a:off x="2667000" y="3048000"/>
            <a:ext cx="6934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156" name="Line 16"/>
          <p:cNvSpPr>
            <a:spLocks noChangeShapeType="1"/>
          </p:cNvSpPr>
          <p:nvPr/>
        </p:nvSpPr>
        <p:spPr bwMode="auto">
          <a:xfrm>
            <a:off x="2667000" y="4381500"/>
            <a:ext cx="6934200" cy="38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aphicFrame>
        <p:nvGraphicFramePr>
          <p:cNvPr id="83989" name="Object 21"/>
          <p:cNvGraphicFramePr>
            <a:graphicFrameLocks noChangeAspect="1"/>
          </p:cNvGraphicFramePr>
          <p:nvPr/>
        </p:nvGraphicFramePr>
        <p:xfrm>
          <a:off x="8269288" y="2209800"/>
          <a:ext cx="1676400" cy="554038"/>
        </p:xfrm>
        <a:graphic>
          <a:graphicData uri="http://schemas.openxmlformats.org/presentationml/2006/ole">
            <mc:AlternateContent xmlns:mc="http://schemas.openxmlformats.org/markup-compatibility/2006">
              <mc:Choice xmlns:v="urn:schemas-microsoft-com:vml" Requires="v">
                <p:oleObj spid="_x0000_s1041" name="CorelDRAW" r:id="rId5" imgW="1059552" imgH="348741" progId="CorelDRAW.Graphic.12">
                  <p:embed/>
                </p:oleObj>
              </mc:Choice>
              <mc:Fallback>
                <p:oleObj name="CorelDRAW" r:id="rId5" imgW="1059552" imgH="348741" progId="CorelDRAW.Graphic.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9288" y="2209800"/>
                        <a:ext cx="16764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90" name="Object 22"/>
          <p:cNvGraphicFramePr>
            <a:graphicFrameLocks noChangeAspect="1"/>
          </p:cNvGraphicFramePr>
          <p:nvPr/>
        </p:nvGraphicFramePr>
        <p:xfrm>
          <a:off x="8269288" y="3429000"/>
          <a:ext cx="1752600" cy="579438"/>
        </p:xfrm>
        <a:graphic>
          <a:graphicData uri="http://schemas.openxmlformats.org/presentationml/2006/ole">
            <mc:AlternateContent xmlns:mc="http://schemas.openxmlformats.org/markup-compatibility/2006">
              <mc:Choice xmlns:v="urn:schemas-microsoft-com:vml" Requires="v">
                <p:oleObj spid="_x0000_s1042" name="CorelDRAW" r:id="rId7" imgW="1057248" imgH="348741" progId="CorelDRAW.Graphic.12">
                  <p:embed/>
                </p:oleObj>
              </mc:Choice>
              <mc:Fallback>
                <p:oleObj name="CorelDRAW" r:id="rId7" imgW="1057248" imgH="348741" progId="CorelDRAW.Graphic.1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9288" y="3429000"/>
                        <a:ext cx="1752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3991" name="Object 23"/>
          <p:cNvGraphicFramePr>
            <a:graphicFrameLocks noChangeAspect="1"/>
          </p:cNvGraphicFramePr>
          <p:nvPr/>
        </p:nvGraphicFramePr>
        <p:xfrm>
          <a:off x="8269288" y="4572000"/>
          <a:ext cx="1484312" cy="1524000"/>
        </p:xfrm>
        <a:graphic>
          <a:graphicData uri="http://schemas.openxmlformats.org/presentationml/2006/ole">
            <mc:AlternateContent xmlns:mc="http://schemas.openxmlformats.org/markup-compatibility/2006">
              <mc:Choice xmlns:v="urn:schemas-microsoft-com:vml" Requires="v">
                <p:oleObj spid="_x0000_s1043" name="CorelDRAW" r:id="rId9" imgW="962208" imgH="987956" progId="CorelDRAW.Graphic.12">
                  <p:embed/>
                </p:oleObj>
              </mc:Choice>
              <mc:Fallback>
                <p:oleObj name="CorelDRAW" r:id="rId9" imgW="962208" imgH="987956" progId="CorelDRAW.Graphic.12">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69288" y="4572000"/>
                        <a:ext cx="1484312"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74983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83980"/>
                                        </p:tgtEl>
                                        <p:attrNameLst>
                                          <p:attrName>style.visibility</p:attrName>
                                        </p:attrNameLst>
                                      </p:cBhvr>
                                      <p:to>
                                        <p:strVal val="visible"/>
                                      </p:to>
                                    </p:set>
                                    <p:anim calcmode="lin" valueType="num">
                                      <p:cBhvr>
                                        <p:cTn id="7" dur="1000" fill="hold"/>
                                        <p:tgtEl>
                                          <p:spTgt spid="83980"/>
                                        </p:tgtEl>
                                        <p:attrNameLst>
                                          <p:attrName>ppt_w</p:attrName>
                                        </p:attrNameLst>
                                      </p:cBhvr>
                                      <p:tavLst>
                                        <p:tav tm="0">
                                          <p:val>
                                            <p:strVal val="#ppt_w*0.70"/>
                                          </p:val>
                                        </p:tav>
                                        <p:tav tm="100000">
                                          <p:val>
                                            <p:strVal val="#ppt_w"/>
                                          </p:val>
                                        </p:tav>
                                      </p:tavLst>
                                    </p:anim>
                                    <p:anim calcmode="lin" valueType="num">
                                      <p:cBhvr>
                                        <p:cTn id="8" dur="1000" fill="hold"/>
                                        <p:tgtEl>
                                          <p:spTgt spid="83980"/>
                                        </p:tgtEl>
                                        <p:attrNameLst>
                                          <p:attrName>ppt_h</p:attrName>
                                        </p:attrNameLst>
                                      </p:cBhvr>
                                      <p:tavLst>
                                        <p:tav tm="0">
                                          <p:val>
                                            <p:strVal val="#ppt_h"/>
                                          </p:val>
                                        </p:tav>
                                        <p:tav tm="100000">
                                          <p:val>
                                            <p:strVal val="#ppt_h"/>
                                          </p:val>
                                        </p:tav>
                                      </p:tavLst>
                                    </p:anim>
                                    <p:animEffect transition="in" filter="fade">
                                      <p:cBhvr>
                                        <p:cTn id="9" dur="1000"/>
                                        <p:tgtEl>
                                          <p:spTgt spid="83980"/>
                                        </p:tgtEl>
                                      </p:cBhvr>
                                    </p:animEffect>
                                  </p:childTnLst>
                                </p:cTn>
                              </p:par>
                            </p:childTnLst>
                          </p:cTn>
                        </p:par>
                        <p:par>
                          <p:cTn id="10" fill="hold" nodeType="afterGroup">
                            <p:stCondLst>
                              <p:cond delay="1000"/>
                            </p:stCondLst>
                            <p:childTnLst>
                              <p:par>
                                <p:cTn id="11" presetID="2" presetClass="entr" presetSubtype="2" fill="hold" nodeType="afterEffect">
                                  <p:stCondLst>
                                    <p:cond delay="0"/>
                                  </p:stCondLst>
                                  <p:childTnLst>
                                    <p:set>
                                      <p:cBhvr>
                                        <p:cTn id="12" dur="1" fill="hold">
                                          <p:stCondLst>
                                            <p:cond delay="0"/>
                                          </p:stCondLst>
                                        </p:cTn>
                                        <p:tgtEl>
                                          <p:spTgt spid="83989"/>
                                        </p:tgtEl>
                                        <p:attrNameLst>
                                          <p:attrName>style.visibility</p:attrName>
                                        </p:attrNameLst>
                                      </p:cBhvr>
                                      <p:to>
                                        <p:strVal val="visible"/>
                                      </p:to>
                                    </p:set>
                                    <p:anim calcmode="lin" valueType="num">
                                      <p:cBhvr additive="base">
                                        <p:cTn id="13" dur="500" fill="hold"/>
                                        <p:tgtEl>
                                          <p:spTgt spid="83989"/>
                                        </p:tgtEl>
                                        <p:attrNameLst>
                                          <p:attrName>ppt_x</p:attrName>
                                        </p:attrNameLst>
                                      </p:cBhvr>
                                      <p:tavLst>
                                        <p:tav tm="0">
                                          <p:val>
                                            <p:strVal val="1+#ppt_w/2"/>
                                          </p:val>
                                        </p:tav>
                                        <p:tav tm="100000">
                                          <p:val>
                                            <p:strVal val="#ppt_x"/>
                                          </p:val>
                                        </p:tav>
                                      </p:tavLst>
                                    </p:anim>
                                    <p:anim calcmode="lin" valueType="num">
                                      <p:cBhvr additive="base">
                                        <p:cTn id="14" dur="500" fill="hold"/>
                                        <p:tgtEl>
                                          <p:spTgt spid="8398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3977"/>
                                        </p:tgtEl>
                                        <p:attrNameLst>
                                          <p:attrName>style.visibility</p:attrName>
                                        </p:attrNameLst>
                                      </p:cBhvr>
                                      <p:to>
                                        <p:strVal val="visible"/>
                                      </p:to>
                                    </p:set>
                                    <p:anim calcmode="lin" valueType="num">
                                      <p:cBhvr additive="base">
                                        <p:cTn id="19" dur="500" fill="hold"/>
                                        <p:tgtEl>
                                          <p:spTgt spid="83977"/>
                                        </p:tgtEl>
                                        <p:attrNameLst>
                                          <p:attrName>ppt_x</p:attrName>
                                        </p:attrNameLst>
                                      </p:cBhvr>
                                      <p:tavLst>
                                        <p:tav tm="0">
                                          <p:val>
                                            <p:strVal val="0-#ppt_w/2"/>
                                          </p:val>
                                        </p:tav>
                                        <p:tav tm="100000">
                                          <p:val>
                                            <p:strVal val="#ppt_x"/>
                                          </p:val>
                                        </p:tav>
                                      </p:tavLst>
                                    </p:anim>
                                    <p:anim calcmode="lin" valueType="num">
                                      <p:cBhvr additive="base">
                                        <p:cTn id="20" dur="500" fill="hold"/>
                                        <p:tgtEl>
                                          <p:spTgt spid="83977"/>
                                        </p:tgtEl>
                                        <p:attrNameLst>
                                          <p:attrName>ppt_y</p:attrName>
                                        </p:attrNameLst>
                                      </p:cBhvr>
                                      <p:tavLst>
                                        <p:tav tm="0">
                                          <p:val>
                                            <p:strVal val="#ppt_y"/>
                                          </p:val>
                                        </p:tav>
                                        <p:tav tm="100000">
                                          <p:val>
                                            <p:strVal val="#ppt_y"/>
                                          </p:val>
                                        </p:tav>
                                      </p:tavLst>
                                    </p:anim>
                                  </p:childTnLst>
                                </p:cTn>
                              </p:par>
                              <p:par>
                                <p:cTn id="21" presetID="55" presetClass="entr" presetSubtype="0" fill="hold" grpId="0" nodeType="withEffect">
                                  <p:stCondLst>
                                    <p:cond delay="0"/>
                                  </p:stCondLst>
                                  <p:childTnLst>
                                    <p:set>
                                      <p:cBhvr>
                                        <p:cTn id="22" dur="1" fill="hold">
                                          <p:stCondLst>
                                            <p:cond delay="0"/>
                                          </p:stCondLst>
                                        </p:cTn>
                                        <p:tgtEl>
                                          <p:spTgt spid="83981"/>
                                        </p:tgtEl>
                                        <p:attrNameLst>
                                          <p:attrName>style.visibility</p:attrName>
                                        </p:attrNameLst>
                                      </p:cBhvr>
                                      <p:to>
                                        <p:strVal val="visible"/>
                                      </p:to>
                                    </p:set>
                                    <p:anim calcmode="lin" valueType="num">
                                      <p:cBhvr>
                                        <p:cTn id="23" dur="1000" fill="hold"/>
                                        <p:tgtEl>
                                          <p:spTgt spid="83981"/>
                                        </p:tgtEl>
                                        <p:attrNameLst>
                                          <p:attrName>ppt_w</p:attrName>
                                        </p:attrNameLst>
                                      </p:cBhvr>
                                      <p:tavLst>
                                        <p:tav tm="0">
                                          <p:val>
                                            <p:strVal val="#ppt_w*0.70"/>
                                          </p:val>
                                        </p:tav>
                                        <p:tav tm="100000">
                                          <p:val>
                                            <p:strVal val="#ppt_w"/>
                                          </p:val>
                                        </p:tav>
                                      </p:tavLst>
                                    </p:anim>
                                    <p:anim calcmode="lin" valueType="num">
                                      <p:cBhvr>
                                        <p:cTn id="24" dur="1000" fill="hold"/>
                                        <p:tgtEl>
                                          <p:spTgt spid="83981"/>
                                        </p:tgtEl>
                                        <p:attrNameLst>
                                          <p:attrName>ppt_h</p:attrName>
                                        </p:attrNameLst>
                                      </p:cBhvr>
                                      <p:tavLst>
                                        <p:tav tm="0">
                                          <p:val>
                                            <p:strVal val="#ppt_h"/>
                                          </p:val>
                                        </p:tav>
                                        <p:tav tm="100000">
                                          <p:val>
                                            <p:strVal val="#ppt_h"/>
                                          </p:val>
                                        </p:tav>
                                      </p:tavLst>
                                    </p:anim>
                                    <p:animEffect transition="in" filter="fade">
                                      <p:cBhvr>
                                        <p:cTn id="25" dur="1000"/>
                                        <p:tgtEl>
                                          <p:spTgt spid="83981"/>
                                        </p:tgtEl>
                                      </p:cBhvr>
                                    </p:animEffect>
                                  </p:childTnLst>
                                </p:cTn>
                              </p:par>
                            </p:childTnLst>
                          </p:cTn>
                        </p:par>
                        <p:par>
                          <p:cTn id="26" fill="hold" nodeType="afterGroup">
                            <p:stCondLst>
                              <p:cond delay="1000"/>
                            </p:stCondLst>
                            <p:childTnLst>
                              <p:par>
                                <p:cTn id="27" presetID="2" presetClass="entr" presetSubtype="2" fill="hold" nodeType="afterEffect">
                                  <p:stCondLst>
                                    <p:cond delay="0"/>
                                  </p:stCondLst>
                                  <p:childTnLst>
                                    <p:set>
                                      <p:cBhvr>
                                        <p:cTn id="28" dur="1" fill="hold">
                                          <p:stCondLst>
                                            <p:cond delay="0"/>
                                          </p:stCondLst>
                                        </p:cTn>
                                        <p:tgtEl>
                                          <p:spTgt spid="83990"/>
                                        </p:tgtEl>
                                        <p:attrNameLst>
                                          <p:attrName>style.visibility</p:attrName>
                                        </p:attrNameLst>
                                      </p:cBhvr>
                                      <p:to>
                                        <p:strVal val="visible"/>
                                      </p:to>
                                    </p:set>
                                    <p:anim calcmode="lin" valueType="num">
                                      <p:cBhvr additive="base">
                                        <p:cTn id="29" dur="500" fill="hold"/>
                                        <p:tgtEl>
                                          <p:spTgt spid="83990"/>
                                        </p:tgtEl>
                                        <p:attrNameLst>
                                          <p:attrName>ppt_x</p:attrName>
                                        </p:attrNameLst>
                                      </p:cBhvr>
                                      <p:tavLst>
                                        <p:tav tm="0">
                                          <p:val>
                                            <p:strVal val="1+#ppt_w/2"/>
                                          </p:val>
                                        </p:tav>
                                        <p:tav tm="100000">
                                          <p:val>
                                            <p:strVal val="#ppt_x"/>
                                          </p:val>
                                        </p:tav>
                                      </p:tavLst>
                                    </p:anim>
                                    <p:anim calcmode="lin" valueType="num">
                                      <p:cBhvr additive="base">
                                        <p:cTn id="30" dur="500" fill="hold"/>
                                        <p:tgtEl>
                                          <p:spTgt spid="83990"/>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83978"/>
                                        </p:tgtEl>
                                        <p:attrNameLst>
                                          <p:attrName>style.visibility</p:attrName>
                                        </p:attrNameLst>
                                      </p:cBhvr>
                                      <p:to>
                                        <p:strVal val="visible"/>
                                      </p:to>
                                    </p:set>
                                    <p:anim calcmode="lin" valueType="num">
                                      <p:cBhvr additive="base">
                                        <p:cTn id="35" dur="500" fill="hold"/>
                                        <p:tgtEl>
                                          <p:spTgt spid="83978"/>
                                        </p:tgtEl>
                                        <p:attrNameLst>
                                          <p:attrName>ppt_x</p:attrName>
                                        </p:attrNameLst>
                                      </p:cBhvr>
                                      <p:tavLst>
                                        <p:tav tm="0">
                                          <p:val>
                                            <p:strVal val="0-#ppt_w/2"/>
                                          </p:val>
                                        </p:tav>
                                        <p:tav tm="100000">
                                          <p:val>
                                            <p:strVal val="#ppt_x"/>
                                          </p:val>
                                        </p:tav>
                                      </p:tavLst>
                                    </p:anim>
                                    <p:anim calcmode="lin" valueType="num">
                                      <p:cBhvr additive="base">
                                        <p:cTn id="36" dur="500" fill="hold"/>
                                        <p:tgtEl>
                                          <p:spTgt spid="83978"/>
                                        </p:tgtEl>
                                        <p:attrNameLst>
                                          <p:attrName>ppt_y</p:attrName>
                                        </p:attrNameLst>
                                      </p:cBhvr>
                                      <p:tavLst>
                                        <p:tav tm="0">
                                          <p:val>
                                            <p:strVal val="#ppt_y"/>
                                          </p:val>
                                        </p:tav>
                                        <p:tav tm="100000">
                                          <p:val>
                                            <p:strVal val="#ppt_y"/>
                                          </p:val>
                                        </p:tav>
                                      </p:tavLst>
                                    </p:anim>
                                  </p:childTnLst>
                                </p:cTn>
                              </p:par>
                              <p:par>
                                <p:cTn id="37" presetID="55" presetClass="entr" presetSubtype="0" fill="hold" grpId="0" nodeType="withEffect">
                                  <p:stCondLst>
                                    <p:cond delay="0"/>
                                  </p:stCondLst>
                                  <p:childTnLst>
                                    <p:set>
                                      <p:cBhvr>
                                        <p:cTn id="38" dur="1" fill="hold">
                                          <p:stCondLst>
                                            <p:cond delay="0"/>
                                          </p:stCondLst>
                                        </p:cTn>
                                        <p:tgtEl>
                                          <p:spTgt spid="83982"/>
                                        </p:tgtEl>
                                        <p:attrNameLst>
                                          <p:attrName>style.visibility</p:attrName>
                                        </p:attrNameLst>
                                      </p:cBhvr>
                                      <p:to>
                                        <p:strVal val="visible"/>
                                      </p:to>
                                    </p:set>
                                    <p:anim calcmode="lin" valueType="num">
                                      <p:cBhvr>
                                        <p:cTn id="39" dur="1000" fill="hold"/>
                                        <p:tgtEl>
                                          <p:spTgt spid="83982"/>
                                        </p:tgtEl>
                                        <p:attrNameLst>
                                          <p:attrName>ppt_w</p:attrName>
                                        </p:attrNameLst>
                                      </p:cBhvr>
                                      <p:tavLst>
                                        <p:tav tm="0">
                                          <p:val>
                                            <p:strVal val="#ppt_w*0.70"/>
                                          </p:val>
                                        </p:tav>
                                        <p:tav tm="100000">
                                          <p:val>
                                            <p:strVal val="#ppt_w"/>
                                          </p:val>
                                        </p:tav>
                                      </p:tavLst>
                                    </p:anim>
                                    <p:anim calcmode="lin" valueType="num">
                                      <p:cBhvr>
                                        <p:cTn id="40" dur="1000" fill="hold"/>
                                        <p:tgtEl>
                                          <p:spTgt spid="83982"/>
                                        </p:tgtEl>
                                        <p:attrNameLst>
                                          <p:attrName>ppt_h</p:attrName>
                                        </p:attrNameLst>
                                      </p:cBhvr>
                                      <p:tavLst>
                                        <p:tav tm="0">
                                          <p:val>
                                            <p:strVal val="#ppt_h"/>
                                          </p:val>
                                        </p:tav>
                                        <p:tav tm="100000">
                                          <p:val>
                                            <p:strVal val="#ppt_h"/>
                                          </p:val>
                                        </p:tav>
                                      </p:tavLst>
                                    </p:anim>
                                    <p:animEffect transition="in" filter="fade">
                                      <p:cBhvr>
                                        <p:cTn id="41" dur="1000"/>
                                        <p:tgtEl>
                                          <p:spTgt spid="83982"/>
                                        </p:tgtEl>
                                      </p:cBhvr>
                                    </p:animEffect>
                                  </p:childTnLst>
                                </p:cTn>
                              </p:par>
                            </p:childTnLst>
                          </p:cTn>
                        </p:par>
                        <p:par>
                          <p:cTn id="42" fill="hold" nodeType="afterGroup">
                            <p:stCondLst>
                              <p:cond delay="1000"/>
                            </p:stCondLst>
                            <p:childTnLst>
                              <p:par>
                                <p:cTn id="43" presetID="2" presetClass="entr" presetSubtype="2" fill="hold" nodeType="afterEffect">
                                  <p:stCondLst>
                                    <p:cond delay="0"/>
                                  </p:stCondLst>
                                  <p:childTnLst>
                                    <p:set>
                                      <p:cBhvr>
                                        <p:cTn id="44" dur="1" fill="hold">
                                          <p:stCondLst>
                                            <p:cond delay="0"/>
                                          </p:stCondLst>
                                        </p:cTn>
                                        <p:tgtEl>
                                          <p:spTgt spid="83991"/>
                                        </p:tgtEl>
                                        <p:attrNameLst>
                                          <p:attrName>style.visibility</p:attrName>
                                        </p:attrNameLst>
                                      </p:cBhvr>
                                      <p:to>
                                        <p:strVal val="visible"/>
                                      </p:to>
                                    </p:set>
                                    <p:anim calcmode="lin" valueType="num">
                                      <p:cBhvr additive="base">
                                        <p:cTn id="45" dur="500" fill="hold"/>
                                        <p:tgtEl>
                                          <p:spTgt spid="83991"/>
                                        </p:tgtEl>
                                        <p:attrNameLst>
                                          <p:attrName>ppt_x</p:attrName>
                                        </p:attrNameLst>
                                      </p:cBhvr>
                                      <p:tavLst>
                                        <p:tav tm="0">
                                          <p:val>
                                            <p:strVal val="1+#ppt_w/2"/>
                                          </p:val>
                                        </p:tav>
                                        <p:tav tm="100000">
                                          <p:val>
                                            <p:strVal val="#ppt_x"/>
                                          </p:val>
                                        </p:tav>
                                      </p:tavLst>
                                    </p:anim>
                                    <p:anim calcmode="lin" valueType="num">
                                      <p:cBhvr additive="base">
                                        <p:cTn id="46" dur="500" fill="hold"/>
                                        <p:tgtEl>
                                          <p:spTgt spid="839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7" grpId="0" animBg="1"/>
      <p:bldP spid="83978" grpId="0" animBg="1"/>
      <p:bldP spid="83980" grpId="0"/>
      <p:bldP spid="83981" grpId="0"/>
      <p:bldP spid="8398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8194" name="Picture 3"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8196"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8197" name="Text Box 14"/>
          <p:cNvSpPr txBox="1">
            <a:spLocks noChangeArrowheads="1"/>
          </p:cNvSpPr>
          <p:nvPr/>
        </p:nvSpPr>
        <p:spPr bwMode="auto">
          <a:xfrm>
            <a:off x="2667000" y="16764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t>And</a:t>
            </a:r>
            <a:r>
              <a:rPr lang="en-US" altLang="en-US" sz="2400"/>
              <a:t>, </a:t>
            </a:r>
            <a:r>
              <a:rPr lang="en-US" altLang="en-US" sz="2400" b="1"/>
              <a:t>or</a:t>
            </a:r>
            <a:r>
              <a:rPr lang="en-US" altLang="en-US" sz="2400"/>
              <a:t>, and </a:t>
            </a:r>
            <a:r>
              <a:rPr lang="en-US" altLang="en-US" sz="2400" b="1"/>
              <a:t>not</a:t>
            </a:r>
            <a:r>
              <a:rPr lang="en-US" altLang="en-US" sz="2400"/>
              <a:t> elements can be combined to form  various logic functions. A few examples are:</a:t>
            </a:r>
          </a:p>
        </p:txBody>
      </p:sp>
      <p:sp>
        <p:nvSpPr>
          <p:cNvPr id="86031" name="Text Box 15"/>
          <p:cNvSpPr txBox="1">
            <a:spLocks noChangeArrowheads="1"/>
          </p:cNvSpPr>
          <p:nvPr/>
        </p:nvSpPr>
        <p:spPr bwMode="auto">
          <a:xfrm>
            <a:off x="3276600" y="2667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comparison function</a:t>
            </a:r>
          </a:p>
        </p:txBody>
      </p:sp>
      <p:graphicFrame>
        <p:nvGraphicFramePr>
          <p:cNvPr id="86035" name="Object 19"/>
          <p:cNvGraphicFramePr>
            <a:graphicFrameLocks noChangeAspect="1"/>
          </p:cNvGraphicFramePr>
          <p:nvPr/>
        </p:nvGraphicFramePr>
        <p:xfrm>
          <a:off x="6629401" y="2643188"/>
          <a:ext cx="2100263" cy="1250950"/>
        </p:xfrm>
        <a:graphic>
          <a:graphicData uri="http://schemas.openxmlformats.org/presentationml/2006/ole">
            <mc:AlternateContent xmlns:mc="http://schemas.openxmlformats.org/markup-compatibility/2006">
              <mc:Choice xmlns:v="urn:schemas-microsoft-com:vml" Requires="v">
                <p:oleObj spid="_x0000_s2055" name="CorelDRAW" r:id="rId5" imgW="1871151" imgH="1114836" progId="CorelDRAW.Graphic.13">
                  <p:embed/>
                </p:oleObj>
              </mc:Choice>
              <mc:Fallback>
                <p:oleObj name="CorelDRAW" r:id="rId5" imgW="1871151" imgH="1114836" progId="CorelDRAW.Graphic.1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1" y="2643188"/>
                        <a:ext cx="2100263" cy="125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13246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31"/>
                                        </p:tgtEl>
                                        <p:attrNameLst>
                                          <p:attrName>style.visibility</p:attrName>
                                        </p:attrNameLst>
                                      </p:cBhvr>
                                      <p:to>
                                        <p:strVal val="visible"/>
                                      </p:to>
                                    </p:set>
                                    <p:anim calcmode="lin" valueType="num">
                                      <p:cBhvr additive="base">
                                        <p:cTn id="7" dur="500" fill="hold"/>
                                        <p:tgtEl>
                                          <p:spTgt spid="86031"/>
                                        </p:tgtEl>
                                        <p:attrNameLst>
                                          <p:attrName>ppt_x</p:attrName>
                                        </p:attrNameLst>
                                      </p:cBhvr>
                                      <p:tavLst>
                                        <p:tav tm="0">
                                          <p:val>
                                            <p:strVal val="0-#ppt_w/2"/>
                                          </p:val>
                                        </p:tav>
                                        <p:tav tm="100000">
                                          <p:val>
                                            <p:strVal val="#ppt_x"/>
                                          </p:val>
                                        </p:tav>
                                      </p:tavLst>
                                    </p:anim>
                                    <p:anim calcmode="lin" valueType="num">
                                      <p:cBhvr additive="base">
                                        <p:cTn id="8" dur="500" fill="hold"/>
                                        <p:tgtEl>
                                          <p:spTgt spid="860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6035"/>
                                        </p:tgtEl>
                                        <p:attrNameLst>
                                          <p:attrName>style.visibility</p:attrName>
                                        </p:attrNameLst>
                                      </p:cBhvr>
                                      <p:to>
                                        <p:strVal val="visible"/>
                                      </p:to>
                                    </p:set>
                                    <p:anim calcmode="lin" valueType="num">
                                      <p:cBhvr additive="base">
                                        <p:cTn id="11" dur="500" fill="hold"/>
                                        <p:tgtEl>
                                          <p:spTgt spid="86035"/>
                                        </p:tgtEl>
                                        <p:attrNameLst>
                                          <p:attrName>ppt_x</p:attrName>
                                        </p:attrNameLst>
                                      </p:cBhvr>
                                      <p:tavLst>
                                        <p:tav tm="0">
                                          <p:val>
                                            <p:strVal val="1+#ppt_w/2"/>
                                          </p:val>
                                        </p:tav>
                                        <p:tav tm="100000">
                                          <p:val>
                                            <p:strVal val="#ppt_x"/>
                                          </p:val>
                                        </p:tav>
                                      </p:tavLst>
                                    </p:anim>
                                    <p:anim calcmode="lin" valueType="num">
                                      <p:cBhvr additive="base">
                                        <p:cTn id="12" dur="500" fill="hold"/>
                                        <p:tgtEl>
                                          <p:spTgt spid="860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10242" name="Picture 3"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10244"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10245" name="Text Box 14"/>
          <p:cNvSpPr txBox="1">
            <a:spLocks noChangeArrowheads="1"/>
          </p:cNvSpPr>
          <p:nvPr/>
        </p:nvSpPr>
        <p:spPr bwMode="auto">
          <a:xfrm>
            <a:off x="2667000" y="16764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t>And</a:t>
            </a:r>
            <a:r>
              <a:rPr lang="en-US" altLang="en-US" sz="2400"/>
              <a:t>, </a:t>
            </a:r>
            <a:r>
              <a:rPr lang="en-US" altLang="en-US" sz="2400" b="1"/>
              <a:t>or</a:t>
            </a:r>
            <a:r>
              <a:rPr lang="en-US" altLang="en-US" sz="2400"/>
              <a:t>, and </a:t>
            </a:r>
            <a:r>
              <a:rPr lang="en-US" altLang="en-US" sz="2400" b="1"/>
              <a:t>not</a:t>
            </a:r>
            <a:r>
              <a:rPr lang="en-US" altLang="en-US" sz="2400"/>
              <a:t> elements can be combined to form  various logic functions. A few examples are:</a:t>
            </a:r>
          </a:p>
        </p:txBody>
      </p:sp>
      <p:sp>
        <p:nvSpPr>
          <p:cNvPr id="86031" name="Text Box 15"/>
          <p:cNvSpPr txBox="1">
            <a:spLocks noChangeArrowheads="1"/>
          </p:cNvSpPr>
          <p:nvPr/>
        </p:nvSpPr>
        <p:spPr bwMode="auto">
          <a:xfrm>
            <a:off x="3276600" y="2667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comparison function</a:t>
            </a:r>
          </a:p>
        </p:txBody>
      </p:sp>
      <p:pic>
        <p:nvPicPr>
          <p:cNvPr id="1024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8325" y="3414714"/>
            <a:ext cx="23622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 name="TextBox 2"/>
          <p:cNvSpPr txBox="1">
            <a:spLocks noChangeArrowheads="1"/>
          </p:cNvSpPr>
          <p:nvPr/>
        </p:nvSpPr>
        <p:spPr bwMode="auto">
          <a:xfrm>
            <a:off x="4378325" y="3413126"/>
            <a:ext cx="533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a:t>
            </a:r>
          </a:p>
        </p:txBody>
      </p:sp>
      <p:sp>
        <p:nvSpPr>
          <p:cNvPr id="10249" name="TextBox 9"/>
          <p:cNvSpPr txBox="1">
            <a:spLocks noChangeArrowheads="1"/>
          </p:cNvSpPr>
          <p:nvPr/>
        </p:nvSpPr>
        <p:spPr bwMode="auto">
          <a:xfrm>
            <a:off x="4378325" y="376078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B</a:t>
            </a:r>
          </a:p>
        </p:txBody>
      </p:sp>
      <p:sp>
        <p:nvSpPr>
          <p:cNvPr id="10250" name="TextBox 10"/>
          <p:cNvSpPr txBox="1">
            <a:spLocks noChangeArrowheads="1"/>
          </p:cNvSpPr>
          <p:nvPr/>
        </p:nvSpPr>
        <p:spPr bwMode="auto">
          <a:xfrm>
            <a:off x="6283325" y="3422651"/>
            <a:ext cx="533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A&gt;B</a:t>
            </a:r>
          </a:p>
        </p:txBody>
      </p:sp>
      <p:sp>
        <p:nvSpPr>
          <p:cNvPr id="10251" name="TextBox 11"/>
          <p:cNvSpPr txBox="1">
            <a:spLocks noChangeArrowheads="1"/>
          </p:cNvSpPr>
          <p:nvPr/>
        </p:nvSpPr>
        <p:spPr bwMode="auto">
          <a:xfrm>
            <a:off x="6283325" y="367188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A=B</a:t>
            </a:r>
          </a:p>
        </p:txBody>
      </p:sp>
      <p:sp>
        <p:nvSpPr>
          <p:cNvPr id="10252" name="TextBox 12"/>
          <p:cNvSpPr txBox="1">
            <a:spLocks noChangeArrowheads="1"/>
          </p:cNvSpPr>
          <p:nvPr/>
        </p:nvSpPr>
        <p:spPr bwMode="auto">
          <a:xfrm>
            <a:off x="6283325" y="3898901"/>
            <a:ext cx="533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A&lt;B</a:t>
            </a:r>
          </a:p>
        </p:txBody>
      </p:sp>
    </p:spTree>
    <p:extLst>
      <p:ext uri="{BB962C8B-B14F-4D97-AF65-F5344CB8AC3E}">
        <p14:creationId xmlns:p14="http://schemas.microsoft.com/office/powerpoint/2010/main" val="38582123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31"/>
                                        </p:tgtEl>
                                        <p:attrNameLst>
                                          <p:attrName>style.visibility</p:attrName>
                                        </p:attrNameLst>
                                      </p:cBhvr>
                                      <p:to>
                                        <p:strVal val="visible"/>
                                      </p:to>
                                    </p:set>
                                    <p:anim calcmode="lin" valueType="num">
                                      <p:cBhvr additive="base">
                                        <p:cTn id="7" dur="500" fill="hold"/>
                                        <p:tgtEl>
                                          <p:spTgt spid="86031"/>
                                        </p:tgtEl>
                                        <p:attrNameLst>
                                          <p:attrName>ppt_x</p:attrName>
                                        </p:attrNameLst>
                                      </p:cBhvr>
                                      <p:tavLst>
                                        <p:tav tm="0">
                                          <p:val>
                                            <p:strVal val="0-#ppt_w/2"/>
                                          </p:val>
                                        </p:tav>
                                        <p:tav tm="100000">
                                          <p:val>
                                            <p:strVal val="#ppt_x"/>
                                          </p:val>
                                        </p:tav>
                                      </p:tavLst>
                                    </p:anim>
                                    <p:anim calcmode="lin" valueType="num">
                                      <p:cBhvr additive="base">
                                        <p:cTn id="8" dur="500" fill="hold"/>
                                        <p:tgtEl>
                                          <p:spTgt spid="86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12290" name="Picture 3"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12292"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12293" name="Text Box 14"/>
          <p:cNvSpPr txBox="1">
            <a:spLocks noChangeArrowheads="1"/>
          </p:cNvSpPr>
          <p:nvPr/>
        </p:nvSpPr>
        <p:spPr bwMode="auto">
          <a:xfrm>
            <a:off x="2667000" y="16764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t>And</a:t>
            </a:r>
            <a:r>
              <a:rPr lang="en-US" altLang="en-US" sz="2400"/>
              <a:t>, </a:t>
            </a:r>
            <a:r>
              <a:rPr lang="en-US" altLang="en-US" sz="2400" b="1"/>
              <a:t>or</a:t>
            </a:r>
            <a:r>
              <a:rPr lang="en-US" altLang="en-US" sz="2400"/>
              <a:t>, and </a:t>
            </a:r>
            <a:r>
              <a:rPr lang="en-US" altLang="en-US" sz="2400" b="1"/>
              <a:t>not</a:t>
            </a:r>
            <a:r>
              <a:rPr lang="en-US" altLang="en-US" sz="2400"/>
              <a:t> elements can be combined to form  various logic functions. A few examples are:</a:t>
            </a:r>
          </a:p>
        </p:txBody>
      </p:sp>
      <p:sp>
        <p:nvSpPr>
          <p:cNvPr id="86031" name="Text Box 15"/>
          <p:cNvSpPr txBox="1">
            <a:spLocks noChangeArrowheads="1"/>
          </p:cNvSpPr>
          <p:nvPr/>
        </p:nvSpPr>
        <p:spPr bwMode="auto">
          <a:xfrm>
            <a:off x="3276600" y="2667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comparison function</a:t>
            </a:r>
          </a:p>
        </p:txBody>
      </p:sp>
      <p:pic>
        <p:nvPicPr>
          <p:cNvPr id="1229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8325" y="3414714"/>
            <a:ext cx="23622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2"/>
          <p:cNvSpPr txBox="1">
            <a:spLocks noChangeArrowheads="1"/>
          </p:cNvSpPr>
          <p:nvPr/>
        </p:nvSpPr>
        <p:spPr bwMode="auto">
          <a:xfrm>
            <a:off x="4378325" y="3413126"/>
            <a:ext cx="533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a:t>
            </a:r>
          </a:p>
        </p:txBody>
      </p:sp>
      <p:sp>
        <p:nvSpPr>
          <p:cNvPr id="12297" name="TextBox 9"/>
          <p:cNvSpPr txBox="1">
            <a:spLocks noChangeArrowheads="1"/>
          </p:cNvSpPr>
          <p:nvPr/>
        </p:nvSpPr>
        <p:spPr bwMode="auto">
          <a:xfrm>
            <a:off x="4378325" y="376078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B</a:t>
            </a:r>
          </a:p>
        </p:txBody>
      </p:sp>
      <p:sp>
        <p:nvSpPr>
          <p:cNvPr id="12298" name="TextBox 10"/>
          <p:cNvSpPr txBox="1">
            <a:spLocks noChangeArrowheads="1"/>
          </p:cNvSpPr>
          <p:nvPr/>
        </p:nvSpPr>
        <p:spPr bwMode="auto">
          <a:xfrm>
            <a:off x="6283325" y="3422651"/>
            <a:ext cx="533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A&gt;B</a:t>
            </a:r>
          </a:p>
        </p:txBody>
      </p:sp>
      <p:sp>
        <p:nvSpPr>
          <p:cNvPr id="12299" name="TextBox 11"/>
          <p:cNvSpPr txBox="1">
            <a:spLocks noChangeArrowheads="1"/>
          </p:cNvSpPr>
          <p:nvPr/>
        </p:nvSpPr>
        <p:spPr bwMode="auto">
          <a:xfrm>
            <a:off x="6283325" y="367188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A=B</a:t>
            </a:r>
          </a:p>
        </p:txBody>
      </p:sp>
      <p:sp>
        <p:nvSpPr>
          <p:cNvPr id="12300" name="TextBox 12"/>
          <p:cNvSpPr txBox="1">
            <a:spLocks noChangeArrowheads="1"/>
          </p:cNvSpPr>
          <p:nvPr/>
        </p:nvSpPr>
        <p:spPr bwMode="auto">
          <a:xfrm>
            <a:off x="6283325" y="3898901"/>
            <a:ext cx="533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A&lt;B</a:t>
            </a:r>
          </a:p>
        </p:txBody>
      </p:sp>
      <p:pic>
        <p:nvPicPr>
          <p:cNvPr id="12301"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38564" y="4483100"/>
            <a:ext cx="364172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382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31"/>
                                        </p:tgtEl>
                                        <p:attrNameLst>
                                          <p:attrName>style.visibility</p:attrName>
                                        </p:attrNameLst>
                                      </p:cBhvr>
                                      <p:to>
                                        <p:strVal val="visible"/>
                                      </p:to>
                                    </p:set>
                                    <p:anim calcmode="lin" valueType="num">
                                      <p:cBhvr additive="base">
                                        <p:cTn id="7" dur="500" fill="hold"/>
                                        <p:tgtEl>
                                          <p:spTgt spid="86031"/>
                                        </p:tgtEl>
                                        <p:attrNameLst>
                                          <p:attrName>ppt_x</p:attrName>
                                        </p:attrNameLst>
                                      </p:cBhvr>
                                      <p:tavLst>
                                        <p:tav tm="0">
                                          <p:val>
                                            <p:strVal val="0-#ppt_w/2"/>
                                          </p:val>
                                        </p:tav>
                                        <p:tav tm="100000">
                                          <p:val>
                                            <p:strVal val="#ppt_x"/>
                                          </p:val>
                                        </p:tav>
                                      </p:tavLst>
                                    </p:anim>
                                    <p:anim calcmode="lin" valueType="num">
                                      <p:cBhvr additive="base">
                                        <p:cTn id="8" dur="500" fill="hold"/>
                                        <p:tgtEl>
                                          <p:spTgt spid="86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1"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14338" name="Picture 3"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14340"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14341" name="Text Box 14"/>
          <p:cNvSpPr txBox="1">
            <a:spLocks noChangeArrowheads="1"/>
          </p:cNvSpPr>
          <p:nvPr/>
        </p:nvSpPr>
        <p:spPr bwMode="auto">
          <a:xfrm>
            <a:off x="2667000" y="16764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t>And</a:t>
            </a:r>
            <a:r>
              <a:rPr lang="en-US" altLang="en-US" sz="2400"/>
              <a:t>, </a:t>
            </a:r>
            <a:r>
              <a:rPr lang="en-US" altLang="en-US" sz="2400" b="1"/>
              <a:t>or</a:t>
            </a:r>
            <a:r>
              <a:rPr lang="en-US" altLang="en-US" sz="2400"/>
              <a:t>, and </a:t>
            </a:r>
            <a:r>
              <a:rPr lang="en-US" altLang="en-US" sz="2400" b="1"/>
              <a:t>not</a:t>
            </a:r>
            <a:r>
              <a:rPr lang="en-US" altLang="en-US" sz="2400"/>
              <a:t> elements can be combined to form  various logic functions. A few examples are:</a:t>
            </a:r>
          </a:p>
        </p:txBody>
      </p:sp>
      <p:sp>
        <p:nvSpPr>
          <p:cNvPr id="86031" name="Text Box 15"/>
          <p:cNvSpPr txBox="1">
            <a:spLocks noChangeArrowheads="1"/>
          </p:cNvSpPr>
          <p:nvPr/>
        </p:nvSpPr>
        <p:spPr bwMode="auto">
          <a:xfrm>
            <a:off x="3276600" y="2667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comparison function</a:t>
            </a:r>
          </a:p>
        </p:txBody>
      </p:sp>
      <p:pic>
        <p:nvPicPr>
          <p:cNvPr id="14343"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8325" y="3414714"/>
            <a:ext cx="23622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Box 2"/>
          <p:cNvSpPr txBox="1">
            <a:spLocks noChangeArrowheads="1"/>
          </p:cNvSpPr>
          <p:nvPr/>
        </p:nvSpPr>
        <p:spPr bwMode="auto">
          <a:xfrm>
            <a:off x="4378325" y="3413126"/>
            <a:ext cx="533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a:t>
            </a:r>
          </a:p>
        </p:txBody>
      </p:sp>
      <p:sp>
        <p:nvSpPr>
          <p:cNvPr id="14345" name="TextBox 9"/>
          <p:cNvSpPr txBox="1">
            <a:spLocks noChangeArrowheads="1"/>
          </p:cNvSpPr>
          <p:nvPr/>
        </p:nvSpPr>
        <p:spPr bwMode="auto">
          <a:xfrm>
            <a:off x="4378325" y="376078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B</a:t>
            </a:r>
          </a:p>
        </p:txBody>
      </p:sp>
      <p:sp>
        <p:nvSpPr>
          <p:cNvPr id="14346" name="TextBox 10"/>
          <p:cNvSpPr txBox="1">
            <a:spLocks noChangeArrowheads="1"/>
          </p:cNvSpPr>
          <p:nvPr/>
        </p:nvSpPr>
        <p:spPr bwMode="auto">
          <a:xfrm>
            <a:off x="6283325" y="3422651"/>
            <a:ext cx="533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A&gt;B</a:t>
            </a:r>
          </a:p>
        </p:txBody>
      </p:sp>
      <p:sp>
        <p:nvSpPr>
          <p:cNvPr id="14347" name="TextBox 11"/>
          <p:cNvSpPr txBox="1">
            <a:spLocks noChangeArrowheads="1"/>
          </p:cNvSpPr>
          <p:nvPr/>
        </p:nvSpPr>
        <p:spPr bwMode="auto">
          <a:xfrm>
            <a:off x="6283325" y="367188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A=B</a:t>
            </a:r>
          </a:p>
        </p:txBody>
      </p:sp>
      <p:sp>
        <p:nvSpPr>
          <p:cNvPr id="14348" name="TextBox 12"/>
          <p:cNvSpPr txBox="1">
            <a:spLocks noChangeArrowheads="1"/>
          </p:cNvSpPr>
          <p:nvPr/>
        </p:nvSpPr>
        <p:spPr bwMode="auto">
          <a:xfrm>
            <a:off x="6283325" y="3898901"/>
            <a:ext cx="533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A&lt;B</a:t>
            </a:r>
          </a:p>
        </p:txBody>
      </p:sp>
      <p:pic>
        <p:nvPicPr>
          <p:cNvPr id="1434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38601" y="4700589"/>
            <a:ext cx="3567113"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7417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31"/>
                                        </p:tgtEl>
                                        <p:attrNameLst>
                                          <p:attrName>style.visibility</p:attrName>
                                        </p:attrNameLst>
                                      </p:cBhvr>
                                      <p:to>
                                        <p:strVal val="visible"/>
                                      </p:to>
                                    </p:set>
                                    <p:anim calcmode="lin" valueType="num">
                                      <p:cBhvr additive="base">
                                        <p:cTn id="7" dur="500" fill="hold"/>
                                        <p:tgtEl>
                                          <p:spTgt spid="86031"/>
                                        </p:tgtEl>
                                        <p:attrNameLst>
                                          <p:attrName>ppt_x</p:attrName>
                                        </p:attrNameLst>
                                      </p:cBhvr>
                                      <p:tavLst>
                                        <p:tav tm="0">
                                          <p:val>
                                            <p:strVal val="0-#ppt_w/2"/>
                                          </p:val>
                                        </p:tav>
                                        <p:tav tm="100000">
                                          <p:val>
                                            <p:strVal val="#ppt_x"/>
                                          </p:val>
                                        </p:tav>
                                      </p:tavLst>
                                    </p:anim>
                                    <p:anim calcmode="lin" valueType="num">
                                      <p:cBhvr additive="base">
                                        <p:cTn id="8" dur="500" fill="hold"/>
                                        <p:tgtEl>
                                          <p:spTgt spid="86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1"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16386" name="Picture 3"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16388"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16389" name="Text Box 14"/>
          <p:cNvSpPr txBox="1">
            <a:spLocks noChangeArrowheads="1"/>
          </p:cNvSpPr>
          <p:nvPr/>
        </p:nvSpPr>
        <p:spPr bwMode="auto">
          <a:xfrm>
            <a:off x="2667000" y="16764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t>And</a:t>
            </a:r>
            <a:r>
              <a:rPr lang="en-US" altLang="en-US" sz="2400"/>
              <a:t>, </a:t>
            </a:r>
            <a:r>
              <a:rPr lang="en-US" altLang="en-US" sz="2400" b="1"/>
              <a:t>or</a:t>
            </a:r>
            <a:r>
              <a:rPr lang="en-US" altLang="en-US" sz="2400"/>
              <a:t>, and </a:t>
            </a:r>
            <a:r>
              <a:rPr lang="en-US" altLang="en-US" sz="2400" b="1"/>
              <a:t>not</a:t>
            </a:r>
            <a:r>
              <a:rPr lang="en-US" altLang="en-US" sz="2400"/>
              <a:t> elements can be combined to form  various logic functions. A few examples are:</a:t>
            </a:r>
          </a:p>
        </p:txBody>
      </p:sp>
      <p:sp>
        <p:nvSpPr>
          <p:cNvPr id="86031" name="Text Box 15"/>
          <p:cNvSpPr txBox="1">
            <a:spLocks noChangeArrowheads="1"/>
          </p:cNvSpPr>
          <p:nvPr/>
        </p:nvSpPr>
        <p:spPr bwMode="auto">
          <a:xfrm>
            <a:off x="3276600" y="2667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comparison function</a:t>
            </a:r>
          </a:p>
        </p:txBody>
      </p:sp>
      <p:pic>
        <p:nvPicPr>
          <p:cNvPr id="16391"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8325" y="3414714"/>
            <a:ext cx="23622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Box 2"/>
          <p:cNvSpPr txBox="1">
            <a:spLocks noChangeArrowheads="1"/>
          </p:cNvSpPr>
          <p:nvPr/>
        </p:nvSpPr>
        <p:spPr bwMode="auto">
          <a:xfrm>
            <a:off x="4378325" y="3413126"/>
            <a:ext cx="533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a:t>
            </a:r>
          </a:p>
        </p:txBody>
      </p:sp>
      <p:sp>
        <p:nvSpPr>
          <p:cNvPr id="16393" name="TextBox 9"/>
          <p:cNvSpPr txBox="1">
            <a:spLocks noChangeArrowheads="1"/>
          </p:cNvSpPr>
          <p:nvPr/>
        </p:nvSpPr>
        <p:spPr bwMode="auto">
          <a:xfrm>
            <a:off x="4378325" y="376078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B</a:t>
            </a:r>
          </a:p>
        </p:txBody>
      </p:sp>
      <p:sp>
        <p:nvSpPr>
          <p:cNvPr id="16394" name="TextBox 10"/>
          <p:cNvSpPr txBox="1">
            <a:spLocks noChangeArrowheads="1"/>
          </p:cNvSpPr>
          <p:nvPr/>
        </p:nvSpPr>
        <p:spPr bwMode="auto">
          <a:xfrm>
            <a:off x="6283325" y="3422651"/>
            <a:ext cx="533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A&gt;B</a:t>
            </a:r>
          </a:p>
        </p:txBody>
      </p:sp>
      <p:sp>
        <p:nvSpPr>
          <p:cNvPr id="16395" name="TextBox 11"/>
          <p:cNvSpPr txBox="1">
            <a:spLocks noChangeArrowheads="1"/>
          </p:cNvSpPr>
          <p:nvPr/>
        </p:nvSpPr>
        <p:spPr bwMode="auto">
          <a:xfrm>
            <a:off x="6283325" y="3671888"/>
            <a:ext cx="5334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A=B</a:t>
            </a:r>
          </a:p>
        </p:txBody>
      </p:sp>
      <p:sp>
        <p:nvSpPr>
          <p:cNvPr id="16396" name="TextBox 12"/>
          <p:cNvSpPr txBox="1">
            <a:spLocks noChangeArrowheads="1"/>
          </p:cNvSpPr>
          <p:nvPr/>
        </p:nvSpPr>
        <p:spPr bwMode="auto">
          <a:xfrm>
            <a:off x="6283325" y="3898901"/>
            <a:ext cx="5334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b="1"/>
              <a:t>A&lt;B</a:t>
            </a:r>
          </a:p>
        </p:txBody>
      </p:sp>
      <p:pic>
        <p:nvPicPr>
          <p:cNvPr id="1639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48089" y="4600575"/>
            <a:ext cx="36226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89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31"/>
                                        </p:tgtEl>
                                        <p:attrNameLst>
                                          <p:attrName>style.visibility</p:attrName>
                                        </p:attrNameLst>
                                      </p:cBhvr>
                                      <p:to>
                                        <p:strVal val="visible"/>
                                      </p:to>
                                    </p:set>
                                    <p:anim calcmode="lin" valueType="num">
                                      <p:cBhvr additive="base">
                                        <p:cTn id="7" dur="500" fill="hold"/>
                                        <p:tgtEl>
                                          <p:spTgt spid="86031"/>
                                        </p:tgtEl>
                                        <p:attrNameLst>
                                          <p:attrName>ppt_x</p:attrName>
                                        </p:attrNameLst>
                                      </p:cBhvr>
                                      <p:tavLst>
                                        <p:tav tm="0">
                                          <p:val>
                                            <p:strVal val="0-#ppt_w/2"/>
                                          </p:val>
                                        </p:tav>
                                        <p:tav tm="100000">
                                          <p:val>
                                            <p:strVal val="#ppt_x"/>
                                          </p:val>
                                        </p:tav>
                                      </p:tavLst>
                                    </p:anim>
                                    <p:anim calcmode="lin" valueType="num">
                                      <p:cBhvr additive="base">
                                        <p:cTn id="8" dur="500" fill="hold"/>
                                        <p:tgtEl>
                                          <p:spTgt spid="86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1"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18434" name="Picture 3"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18436"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18437" name="Text Box 14"/>
          <p:cNvSpPr txBox="1">
            <a:spLocks noChangeArrowheads="1"/>
          </p:cNvSpPr>
          <p:nvPr/>
        </p:nvSpPr>
        <p:spPr bwMode="auto">
          <a:xfrm>
            <a:off x="2667000" y="16764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t>And</a:t>
            </a:r>
            <a:r>
              <a:rPr lang="en-US" altLang="en-US" sz="2400"/>
              <a:t>, </a:t>
            </a:r>
            <a:r>
              <a:rPr lang="en-US" altLang="en-US" sz="2400" b="1"/>
              <a:t>or</a:t>
            </a:r>
            <a:r>
              <a:rPr lang="en-US" altLang="en-US" sz="2400"/>
              <a:t>, and </a:t>
            </a:r>
            <a:r>
              <a:rPr lang="en-US" altLang="en-US" sz="2400" b="1"/>
              <a:t>not</a:t>
            </a:r>
            <a:r>
              <a:rPr lang="en-US" altLang="en-US" sz="2400"/>
              <a:t> elements can be combined to form  various logic functions. A few examples are:</a:t>
            </a:r>
          </a:p>
        </p:txBody>
      </p:sp>
      <p:sp>
        <p:nvSpPr>
          <p:cNvPr id="86031" name="Text Box 15"/>
          <p:cNvSpPr txBox="1">
            <a:spLocks noChangeArrowheads="1"/>
          </p:cNvSpPr>
          <p:nvPr/>
        </p:nvSpPr>
        <p:spPr bwMode="auto">
          <a:xfrm>
            <a:off x="3276600" y="2667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comparison function</a:t>
            </a:r>
          </a:p>
        </p:txBody>
      </p:sp>
      <p:pic>
        <p:nvPicPr>
          <p:cNvPr id="184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213101"/>
            <a:ext cx="28194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57901" y="3216275"/>
            <a:ext cx="273526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4945063"/>
            <a:ext cx="26225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00801" y="4973638"/>
            <a:ext cx="265747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Box 3"/>
          <p:cNvSpPr txBox="1">
            <a:spLocks noChangeArrowheads="1"/>
          </p:cNvSpPr>
          <p:nvPr/>
        </p:nvSpPr>
        <p:spPr bwMode="auto">
          <a:xfrm>
            <a:off x="3198813" y="4727576"/>
            <a:ext cx="1600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a:t>X NOR Gate</a:t>
            </a:r>
          </a:p>
        </p:txBody>
      </p:sp>
      <p:sp>
        <p:nvSpPr>
          <p:cNvPr id="18444" name="TextBox 21"/>
          <p:cNvSpPr txBox="1">
            <a:spLocks noChangeArrowheads="1"/>
          </p:cNvSpPr>
          <p:nvPr/>
        </p:nvSpPr>
        <p:spPr bwMode="auto">
          <a:xfrm>
            <a:off x="7192963" y="4727576"/>
            <a:ext cx="1600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a:t>X NOR Gate</a:t>
            </a:r>
          </a:p>
        </p:txBody>
      </p:sp>
    </p:spTree>
    <p:extLst>
      <p:ext uri="{BB962C8B-B14F-4D97-AF65-F5344CB8AC3E}">
        <p14:creationId xmlns:p14="http://schemas.microsoft.com/office/powerpoint/2010/main" val="3386325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31"/>
                                        </p:tgtEl>
                                        <p:attrNameLst>
                                          <p:attrName>style.visibility</p:attrName>
                                        </p:attrNameLst>
                                      </p:cBhvr>
                                      <p:to>
                                        <p:strVal val="visible"/>
                                      </p:to>
                                    </p:set>
                                    <p:anim calcmode="lin" valueType="num">
                                      <p:cBhvr additive="base">
                                        <p:cTn id="7" dur="500" fill="hold"/>
                                        <p:tgtEl>
                                          <p:spTgt spid="86031"/>
                                        </p:tgtEl>
                                        <p:attrNameLst>
                                          <p:attrName>ppt_x</p:attrName>
                                        </p:attrNameLst>
                                      </p:cBhvr>
                                      <p:tavLst>
                                        <p:tav tm="0">
                                          <p:val>
                                            <p:strVal val="0-#ppt_w/2"/>
                                          </p:val>
                                        </p:tav>
                                        <p:tav tm="100000">
                                          <p:val>
                                            <p:strVal val="#ppt_x"/>
                                          </p:val>
                                        </p:tav>
                                      </p:tavLst>
                                    </p:anim>
                                    <p:anim calcmode="lin" valueType="num">
                                      <p:cBhvr additive="base">
                                        <p:cTn id="8" dur="500" fill="hold"/>
                                        <p:tgtEl>
                                          <p:spTgt spid="86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0482" name="Picture 3"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20484"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20485" name="Text Box 14"/>
          <p:cNvSpPr txBox="1">
            <a:spLocks noChangeArrowheads="1"/>
          </p:cNvSpPr>
          <p:nvPr/>
        </p:nvSpPr>
        <p:spPr bwMode="auto">
          <a:xfrm>
            <a:off x="2667000" y="16764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t>And</a:t>
            </a:r>
            <a:r>
              <a:rPr lang="en-US" altLang="en-US" sz="2400"/>
              <a:t>, </a:t>
            </a:r>
            <a:r>
              <a:rPr lang="en-US" altLang="en-US" sz="2400" b="1"/>
              <a:t>or</a:t>
            </a:r>
            <a:r>
              <a:rPr lang="en-US" altLang="en-US" sz="2400"/>
              <a:t>, and </a:t>
            </a:r>
            <a:r>
              <a:rPr lang="en-US" altLang="en-US" sz="2400" b="1"/>
              <a:t>not</a:t>
            </a:r>
            <a:r>
              <a:rPr lang="en-US" altLang="en-US" sz="2400"/>
              <a:t> elements can be combined to form  various logic functions. A few examples are:</a:t>
            </a:r>
          </a:p>
        </p:txBody>
      </p:sp>
      <p:sp>
        <p:nvSpPr>
          <p:cNvPr id="86031" name="Text Box 15"/>
          <p:cNvSpPr txBox="1">
            <a:spLocks noChangeArrowheads="1"/>
          </p:cNvSpPr>
          <p:nvPr/>
        </p:nvSpPr>
        <p:spPr bwMode="auto">
          <a:xfrm>
            <a:off x="3276600" y="2667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comparison function</a:t>
            </a:r>
          </a:p>
        </p:txBody>
      </p:sp>
      <p:pic>
        <p:nvPicPr>
          <p:cNvPr id="20487"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25888" y="4648200"/>
            <a:ext cx="3429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Box 14"/>
          <p:cNvSpPr txBox="1">
            <a:spLocks noChangeArrowheads="1"/>
          </p:cNvSpPr>
          <p:nvPr/>
        </p:nvSpPr>
        <p:spPr bwMode="auto">
          <a:xfrm>
            <a:off x="4686300" y="4371976"/>
            <a:ext cx="1600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a:t>AND and  NOT Gate</a:t>
            </a:r>
          </a:p>
        </p:txBody>
      </p:sp>
      <p:pic>
        <p:nvPicPr>
          <p:cNvPr id="20489"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75064" y="3114675"/>
            <a:ext cx="362267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410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31"/>
                                        </p:tgtEl>
                                        <p:attrNameLst>
                                          <p:attrName>style.visibility</p:attrName>
                                        </p:attrNameLst>
                                      </p:cBhvr>
                                      <p:to>
                                        <p:strVal val="visible"/>
                                      </p:to>
                                    </p:set>
                                    <p:anim calcmode="lin" valueType="num">
                                      <p:cBhvr additive="base">
                                        <p:cTn id="7" dur="500" fill="hold"/>
                                        <p:tgtEl>
                                          <p:spTgt spid="86031"/>
                                        </p:tgtEl>
                                        <p:attrNameLst>
                                          <p:attrName>ppt_x</p:attrName>
                                        </p:attrNameLst>
                                      </p:cBhvr>
                                      <p:tavLst>
                                        <p:tav tm="0">
                                          <p:val>
                                            <p:strVal val="0-#ppt_w/2"/>
                                          </p:val>
                                        </p:tav>
                                        <p:tav tm="100000">
                                          <p:val>
                                            <p:strVal val="#ppt_x"/>
                                          </p:val>
                                        </p:tav>
                                      </p:tavLst>
                                    </p:anim>
                                    <p:anim calcmode="lin" valueType="num">
                                      <p:cBhvr additive="base">
                                        <p:cTn id="8" dur="500" fill="hold"/>
                                        <p:tgtEl>
                                          <p:spTgt spid="86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1"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2530" name="Picture 3" descr="SH2507-cr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22532"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22533" name="Text Box 14"/>
          <p:cNvSpPr txBox="1">
            <a:spLocks noChangeArrowheads="1"/>
          </p:cNvSpPr>
          <p:nvPr/>
        </p:nvSpPr>
        <p:spPr bwMode="auto">
          <a:xfrm>
            <a:off x="2667000" y="16764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t>And</a:t>
            </a:r>
            <a:r>
              <a:rPr lang="en-US" altLang="en-US" sz="2400"/>
              <a:t>, </a:t>
            </a:r>
            <a:r>
              <a:rPr lang="en-US" altLang="en-US" sz="2400" b="1"/>
              <a:t>or</a:t>
            </a:r>
            <a:r>
              <a:rPr lang="en-US" altLang="en-US" sz="2400"/>
              <a:t>, and </a:t>
            </a:r>
            <a:r>
              <a:rPr lang="en-US" altLang="en-US" sz="2400" b="1"/>
              <a:t>not</a:t>
            </a:r>
            <a:r>
              <a:rPr lang="en-US" altLang="en-US" sz="2400"/>
              <a:t> elements can be combined to form  various logic functions. A few examples are:</a:t>
            </a:r>
          </a:p>
        </p:txBody>
      </p:sp>
      <p:sp>
        <p:nvSpPr>
          <p:cNvPr id="86031" name="Text Box 15"/>
          <p:cNvSpPr txBox="1">
            <a:spLocks noChangeArrowheads="1"/>
          </p:cNvSpPr>
          <p:nvPr/>
        </p:nvSpPr>
        <p:spPr bwMode="auto">
          <a:xfrm>
            <a:off x="3276600" y="26670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comparison function</a:t>
            </a:r>
          </a:p>
        </p:txBody>
      </p:sp>
      <p:pic>
        <p:nvPicPr>
          <p:cNvPr id="2253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75075" y="3089276"/>
            <a:ext cx="35687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
          <p:cNvPicPr>
            <a:picLocks noChangeAspect="1"/>
          </p:cNvPicPr>
          <p:nvPr/>
        </p:nvPicPr>
        <p:blipFill>
          <a:blip r:embed="rId5">
            <a:extLst>
              <a:ext uri="{28A0092B-C50C-407E-A947-70E740481C1C}">
                <a14:useLocalDpi xmlns:a14="http://schemas.microsoft.com/office/drawing/2010/main" val="0"/>
              </a:ext>
            </a:extLst>
          </a:blip>
          <a:srcRect l="21667" t="26285" r="39166" b="52963"/>
          <a:stretch>
            <a:fillRect/>
          </a:stretch>
        </p:blipFill>
        <p:spPr bwMode="auto">
          <a:xfrm>
            <a:off x="3924300" y="4876800"/>
            <a:ext cx="35814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Box 14"/>
          <p:cNvSpPr txBox="1">
            <a:spLocks noChangeArrowheads="1"/>
          </p:cNvSpPr>
          <p:nvPr/>
        </p:nvSpPr>
        <p:spPr bwMode="auto">
          <a:xfrm>
            <a:off x="4686300" y="4591051"/>
            <a:ext cx="1600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r>
              <a:rPr lang="en-GB" altLang="en-US"/>
              <a:t>AND and  NOT Gate</a:t>
            </a:r>
          </a:p>
        </p:txBody>
      </p:sp>
    </p:spTree>
    <p:extLst>
      <p:ext uri="{BB962C8B-B14F-4D97-AF65-F5344CB8AC3E}">
        <p14:creationId xmlns:p14="http://schemas.microsoft.com/office/powerpoint/2010/main" val="472312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31"/>
                                        </p:tgtEl>
                                        <p:attrNameLst>
                                          <p:attrName>style.visibility</p:attrName>
                                        </p:attrNameLst>
                                      </p:cBhvr>
                                      <p:to>
                                        <p:strVal val="visible"/>
                                      </p:to>
                                    </p:set>
                                    <p:anim calcmode="lin" valueType="num">
                                      <p:cBhvr additive="base">
                                        <p:cTn id="7" dur="500" fill="hold"/>
                                        <p:tgtEl>
                                          <p:spTgt spid="86031"/>
                                        </p:tgtEl>
                                        <p:attrNameLst>
                                          <p:attrName>ppt_x</p:attrName>
                                        </p:attrNameLst>
                                      </p:cBhvr>
                                      <p:tavLst>
                                        <p:tav tm="0">
                                          <p:val>
                                            <p:strVal val="0-#ppt_w/2"/>
                                          </p:val>
                                        </p:tav>
                                        <p:tav tm="100000">
                                          <p:val>
                                            <p:strVal val="#ppt_x"/>
                                          </p:val>
                                        </p:tav>
                                      </p:tavLst>
                                    </p:anim>
                                    <p:anim calcmode="lin" valueType="num">
                                      <p:cBhvr additive="base">
                                        <p:cTn id="8" dur="500" fill="hold"/>
                                        <p:tgtEl>
                                          <p:spTgt spid="860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8075" y="365125"/>
            <a:ext cx="10515600" cy="1325563"/>
          </a:xfrm>
        </p:spPr>
        <p:txBody>
          <a:bodyPr/>
          <a:lstStyle/>
          <a:p>
            <a:pPr algn="ctr"/>
            <a:r>
              <a:rPr lang="en-US" dirty="0" smtClean="0"/>
              <a:t>Equipment and Simulation  </a:t>
            </a:r>
            <a:r>
              <a:rPr lang="en-US" dirty="0"/>
              <a:t>in  DLD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599" y="2565780"/>
            <a:ext cx="2787732" cy="208810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2565780"/>
            <a:ext cx="3674398" cy="219729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7607" y="2325523"/>
            <a:ext cx="3536068" cy="232836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689" y="4885897"/>
            <a:ext cx="1550403" cy="1671851"/>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5721" t="2438" r="4577" b="29105"/>
          <a:stretch/>
        </p:blipFill>
        <p:spPr>
          <a:xfrm>
            <a:off x="2913224" y="5155440"/>
            <a:ext cx="2638725" cy="1132764"/>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2944" y="5136607"/>
            <a:ext cx="1703365" cy="1421141"/>
          </a:xfrm>
          <a:prstGeom prst="rect">
            <a:avLst/>
          </a:prstGeom>
        </p:spPr>
      </p:pic>
    </p:spTree>
    <p:extLst>
      <p:ext uri="{BB962C8B-B14F-4D97-AF65-F5344CB8AC3E}">
        <p14:creationId xmlns:p14="http://schemas.microsoft.com/office/powerpoint/2010/main" val="26753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4578" name="Picture 3"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8602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24580"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24581" name="Text Box 14"/>
          <p:cNvSpPr txBox="1">
            <a:spLocks noChangeArrowheads="1"/>
          </p:cNvSpPr>
          <p:nvPr/>
        </p:nvSpPr>
        <p:spPr bwMode="auto">
          <a:xfrm>
            <a:off x="2667000" y="1676401"/>
            <a:ext cx="7239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t>And</a:t>
            </a:r>
            <a:r>
              <a:rPr lang="en-US" altLang="en-US" sz="2400"/>
              <a:t>, </a:t>
            </a:r>
            <a:r>
              <a:rPr lang="en-US" altLang="en-US" sz="2400" b="1"/>
              <a:t>or</a:t>
            </a:r>
            <a:r>
              <a:rPr lang="en-US" altLang="en-US" sz="2400"/>
              <a:t>, and </a:t>
            </a:r>
            <a:r>
              <a:rPr lang="en-US" altLang="en-US" sz="2400" b="1"/>
              <a:t>not</a:t>
            </a:r>
            <a:r>
              <a:rPr lang="en-US" altLang="en-US" sz="2400"/>
              <a:t> elements can be combined to form  various logic functions. A few examples are:</a:t>
            </a:r>
          </a:p>
        </p:txBody>
      </p:sp>
      <p:sp>
        <p:nvSpPr>
          <p:cNvPr id="86032" name="Text Box 16"/>
          <p:cNvSpPr txBox="1">
            <a:spLocks noChangeArrowheads="1"/>
          </p:cNvSpPr>
          <p:nvPr/>
        </p:nvSpPr>
        <p:spPr bwMode="auto">
          <a:xfrm>
            <a:off x="3121025" y="3252788"/>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Basic arithmetic functions</a:t>
            </a:r>
          </a:p>
        </p:txBody>
      </p:sp>
      <p:graphicFrame>
        <p:nvGraphicFramePr>
          <p:cNvPr id="86034" name="Object 18"/>
          <p:cNvGraphicFramePr>
            <a:graphicFrameLocks noChangeAspect="1"/>
          </p:cNvGraphicFramePr>
          <p:nvPr/>
        </p:nvGraphicFramePr>
        <p:xfrm>
          <a:off x="6702426" y="3375025"/>
          <a:ext cx="2200275" cy="1295400"/>
        </p:xfrm>
        <a:graphic>
          <a:graphicData uri="http://schemas.openxmlformats.org/presentationml/2006/ole">
            <mc:AlternateContent xmlns:mc="http://schemas.openxmlformats.org/markup-compatibility/2006">
              <mc:Choice xmlns:v="urn:schemas-microsoft-com:vml" Requires="v">
                <p:oleObj spid="_x0000_s3079" name="CorelDRAW" r:id="rId5" imgW="1895535" imgH="1114836" progId="CorelDRAW.Graphic.13">
                  <p:embed/>
                </p:oleObj>
              </mc:Choice>
              <mc:Fallback>
                <p:oleObj name="CorelDRAW" r:id="rId5" imgW="1895535" imgH="1114836" progId="CorelDRAW.Graphic.1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2426" y="3375025"/>
                        <a:ext cx="22002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7381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6032"/>
                                        </p:tgtEl>
                                        <p:attrNameLst>
                                          <p:attrName>style.visibility</p:attrName>
                                        </p:attrNameLst>
                                      </p:cBhvr>
                                      <p:to>
                                        <p:strVal val="visible"/>
                                      </p:to>
                                    </p:set>
                                    <p:anim calcmode="lin" valueType="num">
                                      <p:cBhvr additive="base">
                                        <p:cTn id="7" dur="500" fill="hold"/>
                                        <p:tgtEl>
                                          <p:spTgt spid="86032"/>
                                        </p:tgtEl>
                                        <p:attrNameLst>
                                          <p:attrName>ppt_x</p:attrName>
                                        </p:attrNameLst>
                                      </p:cBhvr>
                                      <p:tavLst>
                                        <p:tav tm="0">
                                          <p:val>
                                            <p:strVal val="0-#ppt_w/2"/>
                                          </p:val>
                                        </p:tav>
                                        <p:tav tm="100000">
                                          <p:val>
                                            <p:strVal val="#ppt_x"/>
                                          </p:val>
                                        </p:tav>
                                      </p:tavLst>
                                    </p:anim>
                                    <p:anim calcmode="lin" valueType="num">
                                      <p:cBhvr additive="base">
                                        <p:cTn id="8" dur="500" fill="hold"/>
                                        <p:tgtEl>
                                          <p:spTgt spid="860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6034"/>
                                        </p:tgtEl>
                                        <p:attrNameLst>
                                          <p:attrName>style.visibility</p:attrName>
                                        </p:attrNameLst>
                                      </p:cBhvr>
                                      <p:to>
                                        <p:strVal val="visible"/>
                                      </p:to>
                                    </p:set>
                                    <p:anim calcmode="lin" valueType="num">
                                      <p:cBhvr additive="base">
                                        <p:cTn id="11" dur="500" fill="hold"/>
                                        <p:tgtEl>
                                          <p:spTgt spid="86034"/>
                                        </p:tgtEl>
                                        <p:attrNameLst>
                                          <p:attrName>ppt_x</p:attrName>
                                        </p:attrNameLst>
                                      </p:cBhvr>
                                      <p:tavLst>
                                        <p:tav tm="0">
                                          <p:val>
                                            <p:strVal val="1+#ppt_w/2"/>
                                          </p:val>
                                        </p:tav>
                                        <p:tav tm="100000">
                                          <p:val>
                                            <p:strVal val="#ppt_x"/>
                                          </p:val>
                                        </p:tav>
                                      </p:tavLst>
                                    </p:anim>
                                    <p:anim calcmode="lin" valueType="num">
                                      <p:cBhvr additive="base">
                                        <p:cTn id="12" dur="500" fill="hold"/>
                                        <p:tgtEl>
                                          <p:spTgt spid="860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32"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6626" name="Picture 3"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90116"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26628" name="Rectangle 5"/>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90119" name="Text Box 7"/>
          <p:cNvSpPr txBox="1">
            <a:spLocks noChangeArrowheads="1"/>
          </p:cNvSpPr>
          <p:nvPr/>
        </p:nvSpPr>
        <p:spPr bwMode="auto">
          <a:xfrm>
            <a:off x="3276600" y="23622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encoding function</a:t>
            </a:r>
          </a:p>
        </p:txBody>
      </p:sp>
      <p:sp>
        <p:nvSpPr>
          <p:cNvPr id="90120" name="Text Box 8"/>
          <p:cNvSpPr txBox="1">
            <a:spLocks noChangeArrowheads="1"/>
          </p:cNvSpPr>
          <p:nvPr/>
        </p:nvSpPr>
        <p:spPr bwMode="auto">
          <a:xfrm>
            <a:off x="3276600" y="39624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decoding function</a:t>
            </a:r>
          </a:p>
        </p:txBody>
      </p:sp>
      <p:graphicFrame>
        <p:nvGraphicFramePr>
          <p:cNvPr id="90122" name="Object 10"/>
          <p:cNvGraphicFramePr>
            <a:graphicFrameLocks noChangeAspect="1"/>
          </p:cNvGraphicFramePr>
          <p:nvPr/>
        </p:nvGraphicFramePr>
        <p:xfrm>
          <a:off x="6096001" y="4397375"/>
          <a:ext cx="2830513" cy="1212850"/>
        </p:xfrm>
        <a:graphic>
          <a:graphicData uri="http://schemas.openxmlformats.org/presentationml/2006/ole">
            <mc:AlternateContent xmlns:mc="http://schemas.openxmlformats.org/markup-compatibility/2006">
              <mc:Choice xmlns:v="urn:schemas-microsoft-com:vml" Requires="v">
                <p:oleObj spid="_x0000_s4108" name="CorelDRAW" r:id="rId5" imgW="2601388" imgH="1114836" progId="CorelDRAW.Graphic.13">
                  <p:embed/>
                </p:oleObj>
              </mc:Choice>
              <mc:Fallback>
                <p:oleObj name="CorelDRAW" r:id="rId5" imgW="2601388" imgH="1114836" progId="CorelDRAW.Graphic.1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1" y="4397375"/>
                        <a:ext cx="2830513" cy="121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0123" name="Object 11"/>
          <p:cNvGraphicFramePr>
            <a:graphicFrameLocks noChangeAspect="1"/>
          </p:cNvGraphicFramePr>
          <p:nvPr/>
        </p:nvGraphicFramePr>
        <p:xfrm>
          <a:off x="6553201" y="1828801"/>
          <a:ext cx="2932113" cy="1655763"/>
        </p:xfrm>
        <a:graphic>
          <a:graphicData uri="http://schemas.openxmlformats.org/presentationml/2006/ole">
            <mc:AlternateContent xmlns:mc="http://schemas.openxmlformats.org/markup-compatibility/2006">
              <mc:Choice xmlns:v="urn:schemas-microsoft-com:vml" Requires="v">
                <p:oleObj spid="_x0000_s4109" name="CorelDRAW" r:id="rId7" imgW="2779776" imgH="1570655" progId="CorelDRAW.Graphic.13">
                  <p:embed/>
                </p:oleObj>
              </mc:Choice>
              <mc:Fallback>
                <p:oleObj name="CorelDRAW" r:id="rId7" imgW="2779776" imgH="1570655" progId="CorelDRAW.Graphic.1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1" y="1828801"/>
                        <a:ext cx="2932113"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841781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0119"/>
                                        </p:tgtEl>
                                        <p:attrNameLst>
                                          <p:attrName>style.visibility</p:attrName>
                                        </p:attrNameLst>
                                      </p:cBhvr>
                                      <p:to>
                                        <p:strVal val="visible"/>
                                      </p:to>
                                    </p:set>
                                    <p:anim calcmode="lin" valueType="num">
                                      <p:cBhvr additive="base">
                                        <p:cTn id="7" dur="500" fill="hold"/>
                                        <p:tgtEl>
                                          <p:spTgt spid="90119"/>
                                        </p:tgtEl>
                                        <p:attrNameLst>
                                          <p:attrName>ppt_x</p:attrName>
                                        </p:attrNameLst>
                                      </p:cBhvr>
                                      <p:tavLst>
                                        <p:tav tm="0">
                                          <p:val>
                                            <p:strVal val="0-#ppt_w/2"/>
                                          </p:val>
                                        </p:tav>
                                        <p:tav tm="100000">
                                          <p:val>
                                            <p:strVal val="#ppt_x"/>
                                          </p:val>
                                        </p:tav>
                                      </p:tavLst>
                                    </p:anim>
                                    <p:anim calcmode="lin" valueType="num">
                                      <p:cBhvr additive="base">
                                        <p:cTn id="8" dur="500" fill="hold"/>
                                        <p:tgtEl>
                                          <p:spTgt spid="9011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90123"/>
                                        </p:tgtEl>
                                        <p:attrNameLst>
                                          <p:attrName>style.visibility</p:attrName>
                                        </p:attrNameLst>
                                      </p:cBhvr>
                                      <p:to>
                                        <p:strVal val="visible"/>
                                      </p:to>
                                    </p:set>
                                    <p:anim calcmode="lin" valueType="num">
                                      <p:cBhvr additive="base">
                                        <p:cTn id="11" dur="500" fill="hold"/>
                                        <p:tgtEl>
                                          <p:spTgt spid="90123"/>
                                        </p:tgtEl>
                                        <p:attrNameLst>
                                          <p:attrName>ppt_x</p:attrName>
                                        </p:attrNameLst>
                                      </p:cBhvr>
                                      <p:tavLst>
                                        <p:tav tm="0">
                                          <p:val>
                                            <p:strVal val="1+#ppt_w/2"/>
                                          </p:val>
                                        </p:tav>
                                        <p:tav tm="100000">
                                          <p:val>
                                            <p:strVal val="#ppt_x"/>
                                          </p:val>
                                        </p:tav>
                                      </p:tavLst>
                                    </p:anim>
                                    <p:anim calcmode="lin" valueType="num">
                                      <p:cBhvr additive="base">
                                        <p:cTn id="12" dur="500" fill="hold"/>
                                        <p:tgtEl>
                                          <p:spTgt spid="90123"/>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0120"/>
                                        </p:tgtEl>
                                        <p:attrNameLst>
                                          <p:attrName>style.visibility</p:attrName>
                                        </p:attrNameLst>
                                      </p:cBhvr>
                                      <p:to>
                                        <p:strVal val="visible"/>
                                      </p:to>
                                    </p:set>
                                    <p:anim calcmode="lin" valueType="num">
                                      <p:cBhvr additive="base">
                                        <p:cTn id="17" dur="500" fill="hold"/>
                                        <p:tgtEl>
                                          <p:spTgt spid="90120"/>
                                        </p:tgtEl>
                                        <p:attrNameLst>
                                          <p:attrName>ppt_x</p:attrName>
                                        </p:attrNameLst>
                                      </p:cBhvr>
                                      <p:tavLst>
                                        <p:tav tm="0">
                                          <p:val>
                                            <p:strVal val="0-#ppt_w/2"/>
                                          </p:val>
                                        </p:tav>
                                        <p:tav tm="100000">
                                          <p:val>
                                            <p:strVal val="#ppt_x"/>
                                          </p:val>
                                        </p:tav>
                                      </p:tavLst>
                                    </p:anim>
                                    <p:anim calcmode="lin" valueType="num">
                                      <p:cBhvr additive="base">
                                        <p:cTn id="18" dur="500" fill="hold"/>
                                        <p:tgtEl>
                                          <p:spTgt spid="9012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90122"/>
                                        </p:tgtEl>
                                        <p:attrNameLst>
                                          <p:attrName>style.visibility</p:attrName>
                                        </p:attrNameLst>
                                      </p:cBhvr>
                                      <p:to>
                                        <p:strVal val="visible"/>
                                      </p:to>
                                    </p:set>
                                    <p:anim calcmode="lin" valueType="num">
                                      <p:cBhvr additive="base">
                                        <p:cTn id="21" dur="500" fill="hold"/>
                                        <p:tgtEl>
                                          <p:spTgt spid="90122"/>
                                        </p:tgtEl>
                                        <p:attrNameLst>
                                          <p:attrName>ppt_x</p:attrName>
                                        </p:attrNameLst>
                                      </p:cBhvr>
                                      <p:tavLst>
                                        <p:tav tm="0">
                                          <p:val>
                                            <p:strVal val="1+#ppt_w/2"/>
                                          </p:val>
                                        </p:tav>
                                        <p:tav tm="100000">
                                          <p:val>
                                            <p:strVal val="#ppt_x"/>
                                          </p:val>
                                        </p:tav>
                                      </p:tavLst>
                                    </p:anim>
                                    <p:anim calcmode="lin" valueType="num">
                                      <p:cBhvr additive="base">
                                        <p:cTn id="22" dur="500" fill="hold"/>
                                        <p:tgtEl>
                                          <p:spTgt spid="901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9" grpId="0"/>
      <p:bldP spid="90120"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28674" name="Picture 2"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12643" name="Text Box 3"/>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28676" name="Rectangle 4"/>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28677" name="Text Box 8"/>
          <p:cNvSpPr txBox="1">
            <a:spLocks noChangeArrowheads="1"/>
          </p:cNvSpPr>
          <p:nvPr/>
        </p:nvSpPr>
        <p:spPr bwMode="auto">
          <a:xfrm>
            <a:off x="3048000" y="18288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data selection function</a:t>
            </a:r>
          </a:p>
        </p:txBody>
      </p:sp>
      <p:graphicFrame>
        <p:nvGraphicFramePr>
          <p:cNvPr id="112649" name="Object 9"/>
          <p:cNvGraphicFramePr>
            <a:graphicFrameLocks noChangeAspect="1"/>
          </p:cNvGraphicFramePr>
          <p:nvPr/>
        </p:nvGraphicFramePr>
        <p:xfrm>
          <a:off x="2971800" y="2438400"/>
          <a:ext cx="6858000" cy="2451100"/>
        </p:xfrm>
        <a:graphic>
          <a:graphicData uri="http://schemas.openxmlformats.org/presentationml/2006/ole">
            <mc:AlternateContent xmlns:mc="http://schemas.openxmlformats.org/markup-compatibility/2006">
              <mc:Choice xmlns:v="urn:schemas-microsoft-com:vml" Requires="v">
                <p:oleObj spid="_x0000_s5127" name="CorelDRAW" r:id="rId5" imgW="5644575" imgH="2018345" progId="CorelDRAW.Graphic.13">
                  <p:embed/>
                </p:oleObj>
              </mc:Choice>
              <mc:Fallback>
                <p:oleObj name="CorelDRAW" r:id="rId5" imgW="5644575" imgH="2018345" progId="CorelDRAW.Graphic.1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438400"/>
                        <a:ext cx="6858000" cy="24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8605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12649"/>
                                        </p:tgtEl>
                                        <p:attrNameLst>
                                          <p:attrName>style.visibility</p:attrName>
                                        </p:attrNameLst>
                                      </p:cBhvr>
                                      <p:to>
                                        <p:strVal val="visible"/>
                                      </p:to>
                                    </p:set>
                                    <p:anim calcmode="lin" valueType="num">
                                      <p:cBhvr additive="base">
                                        <p:cTn id="7" dur="500" fill="hold"/>
                                        <p:tgtEl>
                                          <p:spTgt spid="112649"/>
                                        </p:tgtEl>
                                        <p:attrNameLst>
                                          <p:attrName>ppt_x</p:attrName>
                                        </p:attrNameLst>
                                      </p:cBhvr>
                                      <p:tavLst>
                                        <p:tav tm="0">
                                          <p:val>
                                            <p:strVal val="#ppt_x"/>
                                          </p:val>
                                        </p:tav>
                                        <p:tav tm="100000">
                                          <p:val>
                                            <p:strVal val="#ppt_x"/>
                                          </p:val>
                                        </p:tav>
                                      </p:tavLst>
                                    </p:anim>
                                    <p:anim calcmode="lin" valueType="num">
                                      <p:cBhvr additive="base">
                                        <p:cTn id="8" dur="500" fill="hold"/>
                                        <p:tgtEl>
                                          <p:spTgt spid="1126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30722" name="Picture 2"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14691" name="Text Box 3"/>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30724" name="Rectangle 4"/>
          <p:cNvSpPr>
            <a:spLocks noChangeArrowheads="1"/>
          </p:cNvSpPr>
          <p:nvPr/>
        </p:nvSpPr>
        <p:spPr bwMode="auto">
          <a:xfrm>
            <a:off x="2438401" y="1143001"/>
            <a:ext cx="312102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Basic System Functions</a:t>
            </a:r>
          </a:p>
        </p:txBody>
      </p:sp>
      <p:sp>
        <p:nvSpPr>
          <p:cNvPr id="30725" name="Text Box 7"/>
          <p:cNvSpPr txBox="1">
            <a:spLocks noChangeArrowheads="1"/>
          </p:cNvSpPr>
          <p:nvPr/>
        </p:nvSpPr>
        <p:spPr bwMode="auto">
          <a:xfrm>
            <a:off x="3048000" y="17526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The counting function</a:t>
            </a:r>
          </a:p>
        </p:txBody>
      </p:sp>
      <p:sp>
        <p:nvSpPr>
          <p:cNvPr id="114697" name="Text Box 9"/>
          <p:cNvSpPr txBox="1">
            <a:spLocks noChangeArrowheads="1"/>
          </p:cNvSpPr>
          <p:nvPr/>
        </p:nvSpPr>
        <p:spPr bwMode="auto">
          <a:xfrm>
            <a:off x="3200400" y="4495801"/>
            <a:ext cx="6324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…and other functions such as code conversion and storage.</a:t>
            </a:r>
          </a:p>
        </p:txBody>
      </p:sp>
      <p:graphicFrame>
        <p:nvGraphicFramePr>
          <p:cNvPr id="30727" name="Object 10"/>
          <p:cNvGraphicFramePr>
            <a:graphicFrameLocks noChangeAspect="1"/>
          </p:cNvGraphicFramePr>
          <p:nvPr/>
        </p:nvGraphicFramePr>
        <p:xfrm>
          <a:off x="2590800" y="2362200"/>
          <a:ext cx="7315200" cy="1441450"/>
        </p:xfrm>
        <a:graphic>
          <a:graphicData uri="http://schemas.openxmlformats.org/presentationml/2006/ole">
            <mc:AlternateContent xmlns:mc="http://schemas.openxmlformats.org/markup-compatibility/2006">
              <mc:Choice xmlns:v="urn:schemas-microsoft-com:vml" Requires="v">
                <p:oleObj spid="_x0000_s6151" name="CorelDRAW" r:id="rId5" imgW="4698733" imgH="925292" progId="CorelDRAW.Graphic.13">
                  <p:embed/>
                </p:oleObj>
              </mc:Choice>
              <mc:Fallback>
                <p:oleObj name="CorelDRAW" r:id="rId5" imgW="4698733" imgH="925292" progId="CorelDRAW.Graphic.1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362200"/>
                        <a:ext cx="7315200"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8" name="Text Box 11"/>
          <p:cNvSpPr txBox="1">
            <a:spLocks noChangeArrowheads="1"/>
          </p:cNvSpPr>
          <p:nvPr/>
        </p:nvSpPr>
        <p:spPr bwMode="auto">
          <a:xfrm>
            <a:off x="2895600" y="3352800"/>
            <a:ext cx="990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t>Input pulses</a:t>
            </a:r>
          </a:p>
        </p:txBody>
      </p:sp>
      <p:sp>
        <p:nvSpPr>
          <p:cNvPr id="114700" name="Text Box 12"/>
          <p:cNvSpPr txBox="1">
            <a:spLocks noChangeArrowheads="1"/>
          </p:cNvSpPr>
          <p:nvPr/>
        </p:nvSpPr>
        <p:spPr bwMode="auto">
          <a:xfrm>
            <a:off x="2514600" y="3124200"/>
            <a:ext cx="381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1</a:t>
            </a:r>
            <a:endParaRPr lang="en-US" altLang="en-US"/>
          </a:p>
        </p:txBody>
      </p:sp>
      <p:sp>
        <p:nvSpPr>
          <p:cNvPr id="30730" name="Text Box 13"/>
          <p:cNvSpPr txBox="1">
            <a:spLocks noChangeArrowheads="1"/>
          </p:cNvSpPr>
          <p:nvPr/>
        </p:nvSpPr>
        <p:spPr bwMode="auto">
          <a:xfrm>
            <a:off x="4876800" y="259080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b="1"/>
              <a:t>Counter</a:t>
            </a:r>
          </a:p>
        </p:txBody>
      </p:sp>
      <p:sp>
        <p:nvSpPr>
          <p:cNvPr id="30731" name="Text Box 14"/>
          <p:cNvSpPr txBox="1">
            <a:spLocks noChangeArrowheads="1"/>
          </p:cNvSpPr>
          <p:nvPr/>
        </p:nvSpPr>
        <p:spPr bwMode="auto">
          <a:xfrm>
            <a:off x="6019800" y="25908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t>Parallel output lines</a:t>
            </a:r>
          </a:p>
        </p:txBody>
      </p:sp>
      <p:sp>
        <p:nvSpPr>
          <p:cNvPr id="114703" name="Text Box 15"/>
          <p:cNvSpPr txBox="1">
            <a:spLocks noChangeArrowheads="1"/>
          </p:cNvSpPr>
          <p:nvPr/>
        </p:nvSpPr>
        <p:spPr bwMode="auto">
          <a:xfrm>
            <a:off x="6934200" y="2743201"/>
            <a:ext cx="60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Binary code for 1</a:t>
            </a:r>
          </a:p>
        </p:txBody>
      </p:sp>
      <p:sp>
        <p:nvSpPr>
          <p:cNvPr id="114704" name="Text Box 16"/>
          <p:cNvSpPr txBox="1">
            <a:spLocks noChangeArrowheads="1"/>
          </p:cNvSpPr>
          <p:nvPr/>
        </p:nvSpPr>
        <p:spPr bwMode="auto">
          <a:xfrm>
            <a:off x="7524750" y="2743201"/>
            <a:ext cx="60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Binary code for 2</a:t>
            </a:r>
          </a:p>
        </p:txBody>
      </p:sp>
      <p:sp>
        <p:nvSpPr>
          <p:cNvPr id="114705" name="Text Box 17"/>
          <p:cNvSpPr txBox="1">
            <a:spLocks noChangeArrowheads="1"/>
          </p:cNvSpPr>
          <p:nvPr/>
        </p:nvSpPr>
        <p:spPr bwMode="auto">
          <a:xfrm>
            <a:off x="8115300" y="2743201"/>
            <a:ext cx="60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Binary code for 3</a:t>
            </a:r>
          </a:p>
        </p:txBody>
      </p:sp>
      <p:sp>
        <p:nvSpPr>
          <p:cNvPr id="114706" name="Text Box 18"/>
          <p:cNvSpPr txBox="1">
            <a:spLocks noChangeArrowheads="1"/>
          </p:cNvSpPr>
          <p:nvPr/>
        </p:nvSpPr>
        <p:spPr bwMode="auto">
          <a:xfrm>
            <a:off x="8705850" y="2743201"/>
            <a:ext cx="60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Binary code for 4</a:t>
            </a:r>
          </a:p>
        </p:txBody>
      </p:sp>
      <p:sp>
        <p:nvSpPr>
          <p:cNvPr id="114707" name="Text Box 19"/>
          <p:cNvSpPr txBox="1">
            <a:spLocks noChangeArrowheads="1"/>
          </p:cNvSpPr>
          <p:nvPr/>
        </p:nvSpPr>
        <p:spPr bwMode="auto">
          <a:xfrm>
            <a:off x="9296400" y="2743201"/>
            <a:ext cx="60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Binary code for 5</a:t>
            </a:r>
          </a:p>
        </p:txBody>
      </p:sp>
      <p:sp>
        <p:nvSpPr>
          <p:cNvPr id="30737" name="Text Box 20"/>
          <p:cNvSpPr txBox="1">
            <a:spLocks noChangeArrowheads="1"/>
          </p:cNvSpPr>
          <p:nvPr/>
        </p:nvSpPr>
        <p:spPr bwMode="auto">
          <a:xfrm>
            <a:off x="7086600" y="34290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t>Sequence of binary codes that represent the number of input pulses counted.</a:t>
            </a:r>
          </a:p>
        </p:txBody>
      </p:sp>
      <p:sp>
        <p:nvSpPr>
          <p:cNvPr id="114709" name="Text Box 21"/>
          <p:cNvSpPr txBox="1">
            <a:spLocks noChangeArrowheads="1"/>
          </p:cNvSpPr>
          <p:nvPr/>
        </p:nvSpPr>
        <p:spPr bwMode="auto">
          <a:xfrm>
            <a:off x="2870200" y="3124200"/>
            <a:ext cx="381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2</a:t>
            </a:r>
            <a:endParaRPr lang="en-US" altLang="en-US"/>
          </a:p>
        </p:txBody>
      </p:sp>
      <p:sp>
        <p:nvSpPr>
          <p:cNvPr id="114710" name="Text Box 22"/>
          <p:cNvSpPr txBox="1">
            <a:spLocks noChangeArrowheads="1"/>
          </p:cNvSpPr>
          <p:nvPr/>
        </p:nvSpPr>
        <p:spPr bwMode="auto">
          <a:xfrm>
            <a:off x="3225800" y="3124200"/>
            <a:ext cx="381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3</a:t>
            </a:r>
            <a:endParaRPr lang="en-US" altLang="en-US"/>
          </a:p>
        </p:txBody>
      </p:sp>
      <p:sp>
        <p:nvSpPr>
          <p:cNvPr id="114711" name="Text Box 23"/>
          <p:cNvSpPr txBox="1">
            <a:spLocks noChangeArrowheads="1"/>
          </p:cNvSpPr>
          <p:nvPr/>
        </p:nvSpPr>
        <p:spPr bwMode="auto">
          <a:xfrm>
            <a:off x="3581400" y="3124200"/>
            <a:ext cx="381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4</a:t>
            </a:r>
            <a:endParaRPr lang="en-US" altLang="en-US"/>
          </a:p>
        </p:txBody>
      </p:sp>
      <p:sp>
        <p:nvSpPr>
          <p:cNvPr id="114712" name="Text Box 24"/>
          <p:cNvSpPr txBox="1">
            <a:spLocks noChangeArrowheads="1"/>
          </p:cNvSpPr>
          <p:nvPr/>
        </p:nvSpPr>
        <p:spPr bwMode="auto">
          <a:xfrm>
            <a:off x="3886200" y="3124200"/>
            <a:ext cx="381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a:solidFill>
                  <a:srgbClr val="FF0066"/>
                </a:solidFill>
              </a:rPr>
              <a:t>5</a:t>
            </a:r>
            <a:endParaRPr lang="en-US" altLang="en-US"/>
          </a:p>
        </p:txBody>
      </p:sp>
    </p:spTree>
    <p:extLst>
      <p:ext uri="{BB962C8B-B14F-4D97-AF65-F5344CB8AC3E}">
        <p14:creationId xmlns:p14="http://schemas.microsoft.com/office/powerpoint/2010/main" val="2980325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700"/>
                                        </p:tgtEl>
                                        <p:attrNameLst>
                                          <p:attrName>style.visibility</p:attrName>
                                        </p:attrNameLst>
                                      </p:cBhvr>
                                      <p:to>
                                        <p:strVal val="visible"/>
                                      </p:to>
                                    </p:set>
                                    <p:animEffect transition="in" filter="wipe(left)">
                                      <p:cBhvr>
                                        <p:cTn id="7" dur="1000"/>
                                        <p:tgtEl>
                                          <p:spTgt spid="1147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4703"/>
                                        </p:tgtEl>
                                        <p:attrNameLst>
                                          <p:attrName>style.visibility</p:attrName>
                                        </p:attrNameLst>
                                      </p:cBhvr>
                                      <p:to>
                                        <p:strVal val="visible"/>
                                      </p:to>
                                    </p:set>
                                    <p:animEffect transition="in" filter="wipe(left)">
                                      <p:cBhvr>
                                        <p:cTn id="10" dur="500"/>
                                        <p:tgtEl>
                                          <p:spTgt spid="114703"/>
                                        </p:tgtEl>
                                      </p:cBhvr>
                                    </p:animEffect>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14709"/>
                                        </p:tgtEl>
                                        <p:attrNameLst>
                                          <p:attrName>style.visibility</p:attrName>
                                        </p:attrNameLst>
                                      </p:cBhvr>
                                      <p:to>
                                        <p:strVal val="visible"/>
                                      </p:to>
                                    </p:set>
                                    <p:animEffect transition="in" filter="wipe(left)">
                                      <p:cBhvr>
                                        <p:cTn id="14" dur="1000"/>
                                        <p:tgtEl>
                                          <p:spTgt spid="114709"/>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14704"/>
                                        </p:tgtEl>
                                        <p:attrNameLst>
                                          <p:attrName>style.visibility</p:attrName>
                                        </p:attrNameLst>
                                      </p:cBhvr>
                                      <p:to>
                                        <p:strVal val="visible"/>
                                      </p:to>
                                    </p:set>
                                    <p:animEffect transition="in" filter="wipe(left)">
                                      <p:cBhvr>
                                        <p:cTn id="17" dur="500"/>
                                        <p:tgtEl>
                                          <p:spTgt spid="114704"/>
                                        </p:tgtEl>
                                      </p:cBhvr>
                                    </p:animEffect>
                                  </p:childTnLst>
                                </p:cTn>
                              </p:par>
                            </p:childTnLst>
                          </p:cTn>
                        </p:par>
                        <p:par>
                          <p:cTn id="18" fill="hold" nodeType="afterGroup">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14710"/>
                                        </p:tgtEl>
                                        <p:attrNameLst>
                                          <p:attrName>style.visibility</p:attrName>
                                        </p:attrNameLst>
                                      </p:cBhvr>
                                      <p:to>
                                        <p:strVal val="visible"/>
                                      </p:to>
                                    </p:set>
                                    <p:animEffect transition="in" filter="wipe(left)">
                                      <p:cBhvr>
                                        <p:cTn id="21" dur="1000"/>
                                        <p:tgtEl>
                                          <p:spTgt spid="11471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4705"/>
                                        </p:tgtEl>
                                        <p:attrNameLst>
                                          <p:attrName>style.visibility</p:attrName>
                                        </p:attrNameLst>
                                      </p:cBhvr>
                                      <p:to>
                                        <p:strVal val="visible"/>
                                      </p:to>
                                    </p:set>
                                    <p:animEffect transition="in" filter="wipe(left)">
                                      <p:cBhvr>
                                        <p:cTn id="24" dur="500"/>
                                        <p:tgtEl>
                                          <p:spTgt spid="114705"/>
                                        </p:tgtEl>
                                      </p:cBhvr>
                                    </p:animEffect>
                                  </p:childTnLst>
                                </p:cTn>
                              </p:par>
                            </p:childTnLst>
                          </p:cTn>
                        </p:par>
                        <p:par>
                          <p:cTn id="25" fill="hold" nodeType="afterGroup">
                            <p:stCondLst>
                              <p:cond delay="3000"/>
                            </p:stCondLst>
                            <p:childTnLst>
                              <p:par>
                                <p:cTn id="26" presetID="22" presetClass="entr" presetSubtype="8" fill="hold" grpId="0" nodeType="afterEffect">
                                  <p:stCondLst>
                                    <p:cond delay="0"/>
                                  </p:stCondLst>
                                  <p:childTnLst>
                                    <p:set>
                                      <p:cBhvr>
                                        <p:cTn id="27" dur="1" fill="hold">
                                          <p:stCondLst>
                                            <p:cond delay="0"/>
                                          </p:stCondLst>
                                        </p:cTn>
                                        <p:tgtEl>
                                          <p:spTgt spid="114711"/>
                                        </p:tgtEl>
                                        <p:attrNameLst>
                                          <p:attrName>style.visibility</p:attrName>
                                        </p:attrNameLst>
                                      </p:cBhvr>
                                      <p:to>
                                        <p:strVal val="visible"/>
                                      </p:to>
                                    </p:set>
                                    <p:animEffect transition="in" filter="wipe(left)">
                                      <p:cBhvr>
                                        <p:cTn id="28" dur="1000"/>
                                        <p:tgtEl>
                                          <p:spTgt spid="11471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4706"/>
                                        </p:tgtEl>
                                        <p:attrNameLst>
                                          <p:attrName>style.visibility</p:attrName>
                                        </p:attrNameLst>
                                      </p:cBhvr>
                                      <p:to>
                                        <p:strVal val="visible"/>
                                      </p:to>
                                    </p:set>
                                    <p:animEffect transition="in" filter="wipe(left)">
                                      <p:cBhvr>
                                        <p:cTn id="31" dur="500"/>
                                        <p:tgtEl>
                                          <p:spTgt spid="114706"/>
                                        </p:tgtEl>
                                      </p:cBhvr>
                                    </p:animEffect>
                                  </p:childTnLst>
                                </p:cTn>
                              </p:par>
                            </p:childTnLst>
                          </p:cTn>
                        </p:par>
                        <p:par>
                          <p:cTn id="32" fill="hold" nodeType="afterGroup">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114712"/>
                                        </p:tgtEl>
                                        <p:attrNameLst>
                                          <p:attrName>style.visibility</p:attrName>
                                        </p:attrNameLst>
                                      </p:cBhvr>
                                      <p:to>
                                        <p:strVal val="visible"/>
                                      </p:to>
                                    </p:set>
                                    <p:animEffect transition="in" filter="wipe(left)">
                                      <p:cBhvr>
                                        <p:cTn id="35" dur="1000"/>
                                        <p:tgtEl>
                                          <p:spTgt spid="11471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4707"/>
                                        </p:tgtEl>
                                        <p:attrNameLst>
                                          <p:attrName>style.visibility</p:attrName>
                                        </p:attrNameLst>
                                      </p:cBhvr>
                                      <p:to>
                                        <p:strVal val="visible"/>
                                      </p:to>
                                    </p:set>
                                    <p:animEffect transition="in" filter="wipe(left)">
                                      <p:cBhvr>
                                        <p:cTn id="38" dur="500"/>
                                        <p:tgtEl>
                                          <p:spTgt spid="11470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4697"/>
                                        </p:tgtEl>
                                        <p:attrNameLst>
                                          <p:attrName>style.visibility</p:attrName>
                                        </p:attrNameLst>
                                      </p:cBhvr>
                                      <p:to>
                                        <p:strVal val="visible"/>
                                      </p:to>
                                    </p:set>
                                    <p:anim calcmode="lin" valueType="num">
                                      <p:cBhvr additive="base">
                                        <p:cTn id="43" dur="500" fill="hold"/>
                                        <p:tgtEl>
                                          <p:spTgt spid="114697"/>
                                        </p:tgtEl>
                                        <p:attrNameLst>
                                          <p:attrName>ppt_x</p:attrName>
                                        </p:attrNameLst>
                                      </p:cBhvr>
                                      <p:tavLst>
                                        <p:tav tm="0">
                                          <p:val>
                                            <p:strVal val="#ppt_x"/>
                                          </p:val>
                                        </p:tav>
                                        <p:tav tm="100000">
                                          <p:val>
                                            <p:strVal val="#ppt_x"/>
                                          </p:val>
                                        </p:tav>
                                      </p:tavLst>
                                    </p:anim>
                                    <p:anim calcmode="lin" valueType="num">
                                      <p:cBhvr additive="base">
                                        <p:cTn id="44" dur="500" fill="hold"/>
                                        <p:tgtEl>
                                          <p:spTgt spid="1146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7" grpId="0"/>
      <p:bldP spid="114700" grpId="0"/>
      <p:bldP spid="114703" grpId="0"/>
      <p:bldP spid="114704" grpId="0"/>
      <p:bldP spid="114705" grpId="0"/>
      <p:bldP spid="114706" grpId="0"/>
      <p:bldP spid="114707" grpId="0"/>
      <p:bldP spid="114709" grpId="0"/>
      <p:bldP spid="114710" grpId="0"/>
      <p:bldP spid="114711" grpId="0"/>
      <p:bldP spid="114712"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32770" name="Picture 3"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94212"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32772" name="Rectangle 5"/>
          <p:cNvSpPr>
            <a:spLocks noChangeArrowheads="1"/>
          </p:cNvSpPr>
          <p:nvPr/>
        </p:nvSpPr>
        <p:spPr bwMode="auto">
          <a:xfrm>
            <a:off x="2438401" y="1143001"/>
            <a:ext cx="246697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Integrated Circuits</a:t>
            </a:r>
          </a:p>
        </p:txBody>
      </p:sp>
      <p:graphicFrame>
        <p:nvGraphicFramePr>
          <p:cNvPr id="32773" name="Object 9"/>
          <p:cNvGraphicFramePr>
            <a:graphicFrameLocks noChangeAspect="1"/>
          </p:cNvGraphicFramePr>
          <p:nvPr/>
        </p:nvGraphicFramePr>
        <p:xfrm>
          <a:off x="4724400" y="2667000"/>
          <a:ext cx="2971800" cy="2211388"/>
        </p:xfrm>
        <a:graphic>
          <a:graphicData uri="http://schemas.openxmlformats.org/presentationml/2006/ole">
            <mc:AlternateContent xmlns:mc="http://schemas.openxmlformats.org/markup-compatibility/2006">
              <mc:Choice xmlns:v="urn:schemas-microsoft-com:vml" Requires="v">
                <p:oleObj spid="_x0000_s7175" name="CorelDRAW" r:id="rId5" imgW="1902915" imgH="1416357" progId="CorelDRAW.Graphic.12">
                  <p:embed/>
                </p:oleObj>
              </mc:Choice>
              <mc:Fallback>
                <p:oleObj name="CorelDRAW" r:id="rId5" imgW="1902915" imgH="1416357" progId="CorelDRAW.Graphic.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2667000"/>
                        <a:ext cx="2971800" cy="221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4" name="Text Box 10"/>
          <p:cNvSpPr txBox="1">
            <a:spLocks noChangeArrowheads="1"/>
          </p:cNvSpPr>
          <p:nvPr/>
        </p:nvSpPr>
        <p:spPr bwMode="auto">
          <a:xfrm>
            <a:off x="3352800" y="2057400"/>
            <a:ext cx="632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r>
              <a:rPr lang="en-US" altLang="en-US" sz="2400"/>
              <a:t>Cutaway view of DIP (</a:t>
            </a:r>
            <a:r>
              <a:rPr lang="en-US" altLang="en-US" sz="2400" u="sng"/>
              <a:t>D</a:t>
            </a:r>
            <a:r>
              <a:rPr lang="en-US" altLang="en-US" sz="2400"/>
              <a:t>ual-</a:t>
            </a:r>
            <a:r>
              <a:rPr lang="en-US" altLang="en-US" sz="2400" u="sng"/>
              <a:t>I</a:t>
            </a:r>
            <a:r>
              <a:rPr lang="en-US" altLang="en-US" sz="2400"/>
              <a:t>n-line </a:t>
            </a:r>
            <a:r>
              <a:rPr lang="en-US" altLang="en-US" sz="2400" u="sng"/>
              <a:t>P</a:t>
            </a:r>
            <a:r>
              <a:rPr lang="en-US" altLang="en-US" sz="2400"/>
              <a:t>ins) chip:</a:t>
            </a:r>
          </a:p>
        </p:txBody>
      </p:sp>
      <p:sp>
        <p:nvSpPr>
          <p:cNvPr id="94219" name="Text Box 11"/>
          <p:cNvSpPr txBox="1">
            <a:spLocks noChangeArrowheads="1"/>
          </p:cNvSpPr>
          <p:nvPr/>
        </p:nvSpPr>
        <p:spPr bwMode="auto">
          <a:xfrm>
            <a:off x="3581400" y="5029201"/>
            <a:ext cx="6096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r>
              <a:rPr lang="en-US" altLang="en-US" sz="2400"/>
              <a:t>The TTL series, available as DIPs are popular for laboratory experiments with logic.</a:t>
            </a:r>
          </a:p>
        </p:txBody>
      </p:sp>
    </p:spTree>
    <p:extLst>
      <p:ext uri="{BB962C8B-B14F-4D97-AF65-F5344CB8AC3E}">
        <p14:creationId xmlns:p14="http://schemas.microsoft.com/office/powerpoint/2010/main" val="3434273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9"/>
                                        </p:tgtEl>
                                        <p:attrNameLst>
                                          <p:attrName>style.visibility</p:attrName>
                                        </p:attrNameLst>
                                      </p:cBhvr>
                                      <p:to>
                                        <p:strVal val="visible"/>
                                      </p:to>
                                    </p:set>
                                    <p:animEffect transition="in" filter="wipe(left)">
                                      <p:cBhvr>
                                        <p:cTn id="7" dur="500"/>
                                        <p:tgtEl>
                                          <p:spTgt spid="94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9"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graphicFrame>
        <p:nvGraphicFramePr>
          <p:cNvPr id="34818" name="Object 3"/>
          <p:cNvGraphicFramePr>
            <a:graphicFrameLocks noChangeAspect="1"/>
          </p:cNvGraphicFramePr>
          <p:nvPr/>
        </p:nvGraphicFramePr>
        <p:xfrm>
          <a:off x="1981200" y="381000"/>
          <a:ext cx="8229600" cy="5867400"/>
        </p:xfrm>
        <a:graphic>
          <a:graphicData uri="http://schemas.openxmlformats.org/presentationml/2006/ole">
            <mc:AlternateContent xmlns:mc="http://schemas.openxmlformats.org/markup-compatibility/2006">
              <mc:Choice xmlns:v="urn:schemas-microsoft-com:vml" Requires="v">
                <p:oleObj spid="_x0000_s8199" name="Image" r:id="rId4" imgW="11085714" imgH="7225397" progId="Photoshop.Image.9">
                  <p:embed/>
                </p:oleObj>
              </mc:Choice>
              <mc:Fallback>
                <p:oleObj name="Image" r:id="rId4" imgW="11085714" imgH="7225397" progId="Photoshop.Image.9">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81000"/>
                        <a:ext cx="8229600" cy="586740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4819" name="Picture 4" descr="SH2507-cro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43365" name="Text Box 5"/>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34821" name="Text Box 7"/>
          <p:cNvSpPr txBox="1">
            <a:spLocks noChangeArrowheads="1"/>
          </p:cNvSpPr>
          <p:nvPr/>
        </p:nvSpPr>
        <p:spPr bwMode="auto">
          <a:xfrm>
            <a:off x="2590800" y="23622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endParaRPr lang="en-US" altLang="en-US" sz="2400"/>
          </a:p>
        </p:txBody>
      </p:sp>
      <p:sp>
        <p:nvSpPr>
          <p:cNvPr id="34822" name="Text Box 12"/>
          <p:cNvSpPr txBox="1">
            <a:spLocks noChangeArrowheads="1"/>
          </p:cNvSpPr>
          <p:nvPr/>
        </p:nvSpPr>
        <p:spPr bwMode="auto">
          <a:xfrm>
            <a:off x="2438400" y="1828801"/>
            <a:ext cx="7696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r>
              <a:rPr lang="en-US" altLang="en-US" sz="2400"/>
              <a:t>An example of laboratory prototyping is shown. The circuit is wired using DIP chips and tested. </a:t>
            </a:r>
          </a:p>
        </p:txBody>
      </p:sp>
      <p:sp>
        <p:nvSpPr>
          <p:cNvPr id="34823" name="Rectangle 21"/>
          <p:cNvSpPr>
            <a:spLocks noChangeArrowheads="1"/>
          </p:cNvSpPr>
          <p:nvPr/>
        </p:nvSpPr>
        <p:spPr bwMode="auto">
          <a:xfrm>
            <a:off x="5334000" y="2743200"/>
            <a:ext cx="4800600" cy="3276600"/>
          </a:xfrm>
          <a:prstGeom prst="rect">
            <a:avLst/>
          </a:prstGeom>
          <a:solidFill>
            <a:srgbClr val="996633"/>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endParaRPr lang="en-GB" altLang="en-US"/>
          </a:p>
        </p:txBody>
      </p:sp>
      <p:pic>
        <p:nvPicPr>
          <p:cNvPr id="34824" name="Picture 20" descr="Timer circuit -0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1" y="2971801"/>
            <a:ext cx="4283075"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5" name="Rectangle 22"/>
          <p:cNvSpPr>
            <a:spLocks noChangeArrowheads="1"/>
          </p:cNvSpPr>
          <p:nvPr/>
        </p:nvSpPr>
        <p:spPr bwMode="auto">
          <a:xfrm>
            <a:off x="2438401" y="1143001"/>
            <a:ext cx="246697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Integrated Circuits</a:t>
            </a:r>
          </a:p>
        </p:txBody>
      </p:sp>
      <p:sp>
        <p:nvSpPr>
          <p:cNvPr id="143383" name="Text Box 23"/>
          <p:cNvSpPr txBox="1">
            <a:spLocks noChangeArrowheads="1"/>
          </p:cNvSpPr>
          <p:nvPr/>
        </p:nvSpPr>
        <p:spPr bwMode="auto">
          <a:xfrm>
            <a:off x="2438400" y="3657601"/>
            <a:ext cx="28194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r>
              <a:rPr lang="en-US" altLang="en-US" sz="2000"/>
              <a:t>In this case, testing can be done by a computer connected to the system. </a:t>
            </a:r>
          </a:p>
          <a:p>
            <a:pPr>
              <a:spcBef>
                <a:spcPct val="50000"/>
              </a:spcBef>
            </a:pPr>
            <a:endParaRPr lang="en-US" altLang="en-US" sz="2000" b="1"/>
          </a:p>
        </p:txBody>
      </p:sp>
      <p:sp>
        <p:nvSpPr>
          <p:cNvPr id="143384" name="Text Box 24"/>
          <p:cNvSpPr txBox="1">
            <a:spLocks noChangeArrowheads="1"/>
          </p:cNvSpPr>
          <p:nvPr/>
        </p:nvSpPr>
        <p:spPr bwMode="auto">
          <a:xfrm>
            <a:off x="5715000" y="30480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b="1">
                <a:solidFill>
                  <a:schemeClr val="accent1"/>
                </a:solidFill>
              </a:rPr>
              <a:t>DIP chips</a:t>
            </a:r>
          </a:p>
        </p:txBody>
      </p:sp>
      <p:sp>
        <p:nvSpPr>
          <p:cNvPr id="143385" name="Line 25"/>
          <p:cNvSpPr>
            <a:spLocks noChangeShapeType="1"/>
          </p:cNvSpPr>
          <p:nvPr/>
        </p:nvSpPr>
        <p:spPr bwMode="auto">
          <a:xfrm>
            <a:off x="7086600" y="3429000"/>
            <a:ext cx="457200" cy="22860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Tree>
    <p:extLst>
      <p:ext uri="{BB962C8B-B14F-4D97-AF65-F5344CB8AC3E}">
        <p14:creationId xmlns:p14="http://schemas.microsoft.com/office/powerpoint/2010/main" val="1061680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84"/>
                                        </p:tgtEl>
                                        <p:attrNameLst>
                                          <p:attrName>style.visibility</p:attrName>
                                        </p:attrNameLst>
                                      </p:cBhvr>
                                      <p:to>
                                        <p:strVal val="visible"/>
                                      </p:to>
                                    </p:set>
                                    <p:animEffect transition="in" filter="wipe(left)">
                                      <p:cBhvr>
                                        <p:cTn id="7" dur="500"/>
                                        <p:tgtEl>
                                          <p:spTgt spid="14338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385"/>
                                        </p:tgtEl>
                                        <p:attrNameLst>
                                          <p:attrName>style.visibility</p:attrName>
                                        </p:attrNameLst>
                                      </p:cBhvr>
                                      <p:to>
                                        <p:strVal val="visible"/>
                                      </p:to>
                                    </p:set>
                                    <p:animEffect transition="in" filter="wipe(left)">
                                      <p:cBhvr>
                                        <p:cTn id="10" dur="500"/>
                                        <p:tgtEl>
                                          <p:spTgt spid="14338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43383"/>
                                        </p:tgtEl>
                                        <p:attrNameLst>
                                          <p:attrName>style.visibility</p:attrName>
                                        </p:attrNameLst>
                                      </p:cBhvr>
                                      <p:to>
                                        <p:strVal val="visible"/>
                                      </p:to>
                                    </p:set>
                                    <p:anim calcmode="lin" valueType="num">
                                      <p:cBhvr additive="base">
                                        <p:cTn id="15" dur="500" fill="hold"/>
                                        <p:tgtEl>
                                          <p:spTgt spid="143383"/>
                                        </p:tgtEl>
                                        <p:attrNameLst>
                                          <p:attrName>ppt_x</p:attrName>
                                        </p:attrNameLst>
                                      </p:cBhvr>
                                      <p:tavLst>
                                        <p:tav tm="0">
                                          <p:val>
                                            <p:strVal val="0-#ppt_w/2"/>
                                          </p:val>
                                        </p:tav>
                                        <p:tav tm="100000">
                                          <p:val>
                                            <p:strVal val="#ppt_x"/>
                                          </p:val>
                                        </p:tav>
                                      </p:tavLst>
                                    </p:anim>
                                    <p:anim calcmode="lin" valueType="num">
                                      <p:cBhvr additive="base">
                                        <p:cTn id="16" dur="500" fill="hold"/>
                                        <p:tgtEl>
                                          <p:spTgt spid="1433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3" grpId="0"/>
      <p:bldP spid="143384" grpId="0"/>
      <p:bldP spid="14338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36866" name="Picture 3" descr="SH2507-cr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96260" name="Text Box 4"/>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36868" name="Rectangle 5"/>
          <p:cNvSpPr>
            <a:spLocks noChangeArrowheads="1"/>
          </p:cNvSpPr>
          <p:nvPr/>
        </p:nvSpPr>
        <p:spPr bwMode="auto">
          <a:xfrm>
            <a:off x="2438401" y="1143001"/>
            <a:ext cx="246697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Integrated Circuits</a:t>
            </a:r>
          </a:p>
        </p:txBody>
      </p:sp>
      <p:graphicFrame>
        <p:nvGraphicFramePr>
          <p:cNvPr id="36869" name="Object 21"/>
          <p:cNvGraphicFramePr>
            <a:graphicFrameLocks noChangeAspect="1"/>
          </p:cNvGraphicFramePr>
          <p:nvPr/>
        </p:nvGraphicFramePr>
        <p:xfrm>
          <a:off x="3810000" y="3352800"/>
          <a:ext cx="4419600" cy="1341438"/>
        </p:xfrm>
        <a:graphic>
          <a:graphicData uri="http://schemas.openxmlformats.org/presentationml/2006/ole">
            <mc:AlternateContent xmlns:mc="http://schemas.openxmlformats.org/markup-compatibility/2006">
              <mc:Choice xmlns:v="urn:schemas-microsoft-com:vml" Requires="v">
                <p:oleObj spid="_x0000_s9223" name="CorelDRAW" r:id="rId5" imgW="3381716" imgH="1025091" progId="CorelDRAW.Graphic.12">
                  <p:embed/>
                </p:oleObj>
              </mc:Choice>
              <mc:Fallback>
                <p:oleObj name="CorelDRAW" r:id="rId5" imgW="3381716" imgH="1025091" progId="CorelDRAW.Graphic.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3352800"/>
                        <a:ext cx="4419600" cy="134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0" name="Text Box 22"/>
          <p:cNvSpPr txBox="1">
            <a:spLocks noChangeArrowheads="1"/>
          </p:cNvSpPr>
          <p:nvPr/>
        </p:nvSpPr>
        <p:spPr bwMode="auto">
          <a:xfrm>
            <a:off x="3657600" y="2057400"/>
            <a:ext cx="472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r>
              <a:rPr lang="en-US" altLang="en-US" sz="2400"/>
              <a:t>DIP chips and surface mount chips</a:t>
            </a:r>
          </a:p>
        </p:txBody>
      </p:sp>
      <p:sp>
        <p:nvSpPr>
          <p:cNvPr id="96279" name="Line 23"/>
          <p:cNvSpPr>
            <a:spLocks noChangeShapeType="1"/>
          </p:cNvSpPr>
          <p:nvPr/>
        </p:nvSpPr>
        <p:spPr bwMode="auto">
          <a:xfrm flipH="1">
            <a:off x="4038600" y="3276600"/>
            <a:ext cx="1981200" cy="5334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6280" name="Line 24"/>
          <p:cNvSpPr>
            <a:spLocks noChangeShapeType="1"/>
          </p:cNvSpPr>
          <p:nvPr/>
        </p:nvSpPr>
        <p:spPr bwMode="auto">
          <a:xfrm>
            <a:off x="6324600" y="3429000"/>
            <a:ext cx="609600" cy="8382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6873" name="Text Box 25"/>
          <p:cNvSpPr txBox="1">
            <a:spLocks noChangeArrowheads="1"/>
          </p:cNvSpPr>
          <p:nvPr/>
        </p:nvSpPr>
        <p:spPr bwMode="auto">
          <a:xfrm>
            <a:off x="6019800" y="2971800"/>
            <a:ext cx="819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t>Pin 1</a:t>
            </a:r>
          </a:p>
        </p:txBody>
      </p:sp>
      <p:sp>
        <p:nvSpPr>
          <p:cNvPr id="36874" name="Text Box 26"/>
          <p:cNvSpPr txBox="1">
            <a:spLocks noChangeArrowheads="1"/>
          </p:cNvSpPr>
          <p:nvPr/>
        </p:nvSpPr>
        <p:spPr bwMode="auto">
          <a:xfrm>
            <a:off x="3733800" y="4648201"/>
            <a:ext cx="556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spcBef>
                <a:spcPct val="50000"/>
              </a:spcBef>
            </a:pPr>
            <a:r>
              <a:rPr lang="en-US" altLang="en-US" sz="2000"/>
              <a:t>Dual in-line package           Small outline IC (SOIC)</a:t>
            </a:r>
          </a:p>
        </p:txBody>
      </p:sp>
    </p:spTree>
    <p:extLst>
      <p:ext uri="{BB962C8B-B14F-4D97-AF65-F5344CB8AC3E}">
        <p14:creationId xmlns:p14="http://schemas.microsoft.com/office/powerpoint/2010/main" val="1478904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6279"/>
                                        </p:tgtEl>
                                        <p:attrNameLst>
                                          <p:attrName>style.visibility</p:attrName>
                                        </p:attrNameLst>
                                      </p:cBhvr>
                                      <p:to>
                                        <p:strVal val="visible"/>
                                      </p:to>
                                    </p:set>
                                    <p:animEffect transition="in" filter="wipe(right)">
                                      <p:cBhvr>
                                        <p:cTn id="7" dur="1000"/>
                                        <p:tgtEl>
                                          <p:spTgt spid="96279"/>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6280"/>
                                        </p:tgtEl>
                                        <p:attrNameLst>
                                          <p:attrName>style.visibility</p:attrName>
                                        </p:attrNameLst>
                                      </p:cBhvr>
                                      <p:to>
                                        <p:strVal val="visible"/>
                                      </p:to>
                                    </p:set>
                                    <p:animEffect transition="in" filter="wipe(left)">
                                      <p:cBhvr>
                                        <p:cTn id="11" dur="1000"/>
                                        <p:tgtEl>
                                          <p:spTgt spid="96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79" grpId="0" animBg="1"/>
      <p:bldP spid="96280"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graphicFrame>
        <p:nvGraphicFramePr>
          <p:cNvPr id="38914" name="Object 3"/>
          <p:cNvGraphicFramePr>
            <a:graphicFrameLocks noChangeAspect="1"/>
          </p:cNvGraphicFramePr>
          <p:nvPr/>
        </p:nvGraphicFramePr>
        <p:xfrm>
          <a:off x="1981200" y="381000"/>
          <a:ext cx="8229600" cy="5867400"/>
        </p:xfrm>
        <a:graphic>
          <a:graphicData uri="http://schemas.openxmlformats.org/presentationml/2006/ole">
            <mc:AlternateContent xmlns:mc="http://schemas.openxmlformats.org/markup-compatibility/2006">
              <mc:Choice xmlns:v="urn:schemas-microsoft-com:vml" Requires="v">
                <p:oleObj spid="_x0000_s10252" name="Image" r:id="rId4" imgW="11085714" imgH="7225397" progId="Photoshop.Image.9">
                  <p:embed/>
                </p:oleObj>
              </mc:Choice>
              <mc:Fallback>
                <p:oleObj name="Image" r:id="rId4" imgW="11085714" imgH="7225397" progId="Photoshop.Image.9">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81000"/>
                        <a:ext cx="8229600" cy="586740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8915" name="Picture 4" descr="SH2507-cro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228600"/>
            <a:ext cx="2209800" cy="685800"/>
          </a:xfrm>
          <a:prstGeom prst="rect">
            <a:avLst/>
          </a:prstGeom>
          <a:noFill/>
          <a:ln w="19050">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sp>
        <p:nvSpPr>
          <p:cNvPr id="106501" name="Text Box 5"/>
          <p:cNvSpPr txBox="1">
            <a:spLocks noChangeArrowheads="1"/>
          </p:cNvSpPr>
          <p:nvPr/>
        </p:nvSpPr>
        <p:spPr bwMode="auto">
          <a:xfrm>
            <a:off x="5105400" y="228600"/>
            <a:ext cx="1981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sz="3600">
                <a:solidFill>
                  <a:schemeClr val="bg1"/>
                </a:solidFill>
                <a:effectDag name="">
                  <a:cont type="tree" name="">
                    <a:effect ref="fillLine"/>
                    <a:outerShdw dist="38100" dir="13500000" algn="br">
                      <a:srgbClr val="FFFFFF"/>
                    </a:outerShdw>
                  </a:cont>
                  <a:cont type="tree" name="">
                    <a:effect ref="fillLine"/>
                    <a:outerShdw dist="38100" dir="2700000" algn="tl">
                      <a:srgbClr val="6A6A6A"/>
                    </a:outerShdw>
                  </a:cont>
                  <a:effect ref="fillLine"/>
                </a:effectDag>
              </a:rPr>
              <a:t>Summary</a:t>
            </a:r>
          </a:p>
        </p:txBody>
      </p:sp>
      <p:sp>
        <p:nvSpPr>
          <p:cNvPr id="38917" name="Rectangle 6"/>
          <p:cNvSpPr>
            <a:spLocks noChangeArrowheads="1"/>
          </p:cNvSpPr>
          <p:nvPr/>
        </p:nvSpPr>
        <p:spPr bwMode="auto">
          <a:xfrm>
            <a:off x="2286001" y="1066801"/>
            <a:ext cx="277177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eaLnBrk="1" hangingPunct="1"/>
            <a:r>
              <a:rPr lang="en-US" altLang="en-US" sz="2400">
                <a:solidFill>
                  <a:srgbClr val="FFFF99"/>
                </a:solidFill>
              </a:rPr>
              <a:t>Programmable Logic</a:t>
            </a:r>
          </a:p>
        </p:txBody>
      </p:sp>
      <p:sp>
        <p:nvSpPr>
          <p:cNvPr id="38918" name="Text Box 20"/>
          <p:cNvSpPr txBox="1">
            <a:spLocks noChangeArrowheads="1"/>
          </p:cNvSpPr>
          <p:nvPr/>
        </p:nvSpPr>
        <p:spPr bwMode="auto">
          <a:xfrm>
            <a:off x="2362200" y="1752600"/>
            <a:ext cx="7620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Programmable logic devices (PLDs) are an alternative to fixed function devices. The logic can be programmed for a specific purpose.  In general, they cost less and use less board space that fixed function devices.  </a:t>
            </a:r>
          </a:p>
        </p:txBody>
      </p:sp>
      <p:graphicFrame>
        <p:nvGraphicFramePr>
          <p:cNvPr id="106517" name="Object 21"/>
          <p:cNvGraphicFramePr>
            <a:graphicFrameLocks noChangeAspect="1"/>
          </p:cNvGraphicFramePr>
          <p:nvPr/>
        </p:nvGraphicFramePr>
        <p:xfrm>
          <a:off x="4648200" y="4268789"/>
          <a:ext cx="3810000" cy="1901825"/>
        </p:xfrm>
        <a:graphic>
          <a:graphicData uri="http://schemas.openxmlformats.org/presentationml/2006/ole">
            <mc:AlternateContent xmlns:mc="http://schemas.openxmlformats.org/markup-compatibility/2006">
              <mc:Choice xmlns:v="urn:schemas-microsoft-com:vml" Requires="v">
                <p:oleObj spid="_x0000_s10253" name="CorelDRAW" r:id="rId7" imgW="2470163" imgH="1231880" progId="CorelDRAW.Graphic.13">
                  <p:embed/>
                </p:oleObj>
              </mc:Choice>
              <mc:Fallback>
                <p:oleObj name="CorelDRAW" r:id="rId7" imgW="2470163" imgH="1231880" progId="CorelDRAW.Graphic.1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268789"/>
                        <a:ext cx="381000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518" name="Text Box 22"/>
          <p:cNvSpPr txBox="1">
            <a:spLocks noChangeArrowheads="1"/>
          </p:cNvSpPr>
          <p:nvPr/>
        </p:nvSpPr>
        <p:spPr bwMode="auto">
          <a:xfrm>
            <a:off x="2362200" y="3276601"/>
            <a:ext cx="6934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200">
                <a:solidFill>
                  <a:schemeClr val="tx1"/>
                </a:solidFill>
                <a:latin typeface="Times New Roman" panose="02020603050405020304" pitchFamily="18" charset="0"/>
              </a:defRPr>
            </a:lvl1pPr>
            <a:lvl2pPr marL="742950" indent="-285750">
              <a:defRPr sz="1200">
                <a:solidFill>
                  <a:schemeClr val="tx1"/>
                </a:solidFill>
                <a:latin typeface="Times New Roman" panose="02020603050405020304" pitchFamily="18" charset="0"/>
              </a:defRPr>
            </a:lvl2pPr>
            <a:lvl3pPr marL="1143000" indent="-228600">
              <a:defRPr sz="1200">
                <a:solidFill>
                  <a:schemeClr val="tx1"/>
                </a:solidFill>
                <a:latin typeface="Times New Roman" panose="02020603050405020304" pitchFamily="18" charset="0"/>
              </a:defRPr>
            </a:lvl3pPr>
            <a:lvl4pPr marL="1600200" indent="-228600">
              <a:defRPr sz="1200">
                <a:solidFill>
                  <a:schemeClr val="tx1"/>
                </a:solidFill>
                <a:latin typeface="Times New Roman" panose="02020603050405020304" pitchFamily="18" charset="0"/>
              </a:defRPr>
            </a:lvl4pPr>
            <a:lvl5pPr marL="2057400" indent="-228600">
              <a:defRPr sz="1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defRPr>
            </a:lvl9pPr>
          </a:lstStyle>
          <a:p>
            <a:pPr>
              <a:spcBef>
                <a:spcPct val="50000"/>
              </a:spcBef>
            </a:pPr>
            <a:r>
              <a:rPr lang="en-US" altLang="en-US" sz="2400"/>
              <a:t>	A PAL device is a form of PLD that uses a combination of a programmable AND array and a fixed OR array:</a:t>
            </a:r>
          </a:p>
        </p:txBody>
      </p:sp>
    </p:spTree>
    <p:extLst>
      <p:ext uri="{BB962C8B-B14F-4D97-AF65-F5344CB8AC3E}">
        <p14:creationId xmlns:p14="http://schemas.microsoft.com/office/powerpoint/2010/main" val="1921057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6518"/>
                                        </p:tgtEl>
                                        <p:attrNameLst>
                                          <p:attrName>style.visibility</p:attrName>
                                        </p:attrNameLst>
                                      </p:cBhvr>
                                      <p:to>
                                        <p:strVal val="visible"/>
                                      </p:to>
                                    </p:set>
                                    <p:anim calcmode="lin" valueType="num">
                                      <p:cBhvr additive="base">
                                        <p:cTn id="7" dur="500" fill="hold"/>
                                        <p:tgtEl>
                                          <p:spTgt spid="106518"/>
                                        </p:tgtEl>
                                        <p:attrNameLst>
                                          <p:attrName>ppt_x</p:attrName>
                                        </p:attrNameLst>
                                      </p:cBhvr>
                                      <p:tavLst>
                                        <p:tav tm="0">
                                          <p:val>
                                            <p:strVal val="0-#ppt_w/2"/>
                                          </p:val>
                                        </p:tav>
                                        <p:tav tm="100000">
                                          <p:val>
                                            <p:strVal val="#ppt_x"/>
                                          </p:val>
                                        </p:tav>
                                      </p:tavLst>
                                    </p:anim>
                                    <p:anim calcmode="lin" valueType="num">
                                      <p:cBhvr additive="base">
                                        <p:cTn id="8" dur="500" fill="hold"/>
                                        <p:tgtEl>
                                          <p:spTgt spid="106518"/>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06517"/>
                                        </p:tgtEl>
                                        <p:attrNameLst>
                                          <p:attrName>style.visibility</p:attrName>
                                        </p:attrNameLst>
                                      </p:cBhvr>
                                      <p:to>
                                        <p:strVal val="visible"/>
                                      </p:to>
                                    </p:set>
                                    <p:anim calcmode="lin" valueType="num">
                                      <p:cBhvr additive="base">
                                        <p:cTn id="11" dur="500" fill="hold"/>
                                        <p:tgtEl>
                                          <p:spTgt spid="106517"/>
                                        </p:tgtEl>
                                        <p:attrNameLst>
                                          <p:attrName>ppt_x</p:attrName>
                                        </p:attrNameLst>
                                      </p:cBhvr>
                                      <p:tavLst>
                                        <p:tav tm="0">
                                          <p:val>
                                            <p:strVal val="1+#ppt_w/2"/>
                                          </p:val>
                                        </p:tav>
                                        <p:tav tm="100000">
                                          <p:val>
                                            <p:strVal val="#ppt_x"/>
                                          </p:val>
                                        </p:tav>
                                      </p:tavLst>
                                    </p:anim>
                                    <p:anim calcmode="lin" valueType="num">
                                      <p:cBhvr additive="base">
                                        <p:cTn id="12" dur="500" fill="hold"/>
                                        <p:tgtEl>
                                          <p:spTgt spid="1065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8"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txBox="1">
            <a:spLocks/>
          </p:cNvSpPr>
          <p:nvPr/>
        </p:nvSpPr>
        <p:spPr>
          <a:xfrm>
            <a:off x="1029269" y="1956772"/>
            <a:ext cx="3761095" cy="663598"/>
          </a:xfrm>
          <a:prstGeom prst="rect">
            <a:avLst/>
          </a:prstGeom>
        </p:spPr>
        <p:txBody>
          <a:bodyPr/>
          <a:lstStyle>
            <a:lvl1pPr algn="l" defTabSz="914400" rtl="0" eaLnBrk="1" latinLnBrk="0" hangingPunct="1">
              <a:lnSpc>
                <a:spcPct val="90000"/>
              </a:lnSpc>
              <a:spcBef>
                <a:spcPct val="0"/>
              </a:spcBef>
              <a:buNone/>
              <a:defRPr sz="4400" b="1" kern="1200">
                <a:solidFill>
                  <a:srgbClr val="002060"/>
                </a:solidFill>
                <a:latin typeface="Times New Roman" panose="02020603050405020304" pitchFamily="18" charset="0"/>
                <a:ea typeface="+mj-ea"/>
                <a:cs typeface="Times New Roman" panose="02020603050405020304" pitchFamily="18" charset="0"/>
              </a:defRPr>
            </a:lvl1pPr>
          </a:lstStyle>
          <a:p>
            <a:r>
              <a:rPr lang="en-US" sz="2500" dirty="0" smtClean="0"/>
              <a:t>Logic Gates &gt;   </a:t>
            </a:r>
            <a:endParaRPr lang="en-US" sz="2500" dirty="0"/>
          </a:p>
        </p:txBody>
      </p:sp>
      <p:sp>
        <p:nvSpPr>
          <p:cNvPr id="4" name="Title 1"/>
          <p:cNvSpPr txBox="1">
            <a:spLocks/>
          </p:cNvSpPr>
          <p:nvPr/>
        </p:nvSpPr>
        <p:spPr>
          <a:xfrm>
            <a:off x="3230537" y="1905736"/>
            <a:ext cx="3529084" cy="699400"/>
          </a:xfrm>
          <a:prstGeom prst="rect">
            <a:avLst/>
          </a:prstGeom>
        </p:spPr>
        <p:txBody>
          <a:bodyPr/>
          <a:lstStyle>
            <a:lvl1pPr algn="l" defTabSz="914400" rtl="0" eaLnBrk="1" latinLnBrk="0" hangingPunct="1">
              <a:lnSpc>
                <a:spcPct val="90000"/>
              </a:lnSpc>
              <a:spcBef>
                <a:spcPct val="0"/>
              </a:spcBef>
              <a:buNone/>
              <a:defRPr sz="4400" b="1" kern="1200">
                <a:solidFill>
                  <a:srgbClr val="002060"/>
                </a:solidFill>
                <a:latin typeface="Times New Roman" panose="02020603050405020304" pitchFamily="18" charset="0"/>
                <a:ea typeface="+mj-ea"/>
                <a:cs typeface="Times New Roman" panose="02020603050405020304" pitchFamily="18" charset="0"/>
              </a:defRPr>
            </a:lvl1pPr>
          </a:lstStyle>
          <a:p>
            <a:r>
              <a:rPr lang="en-US" sz="2500" dirty="0" smtClean="0"/>
              <a:t>Flips Flops &gt; </a:t>
            </a:r>
            <a:endParaRPr lang="en-US" sz="2500" dirty="0"/>
          </a:p>
        </p:txBody>
      </p:sp>
      <p:sp>
        <p:nvSpPr>
          <p:cNvPr id="5" name="Title 1"/>
          <p:cNvSpPr txBox="1">
            <a:spLocks/>
          </p:cNvSpPr>
          <p:nvPr/>
        </p:nvSpPr>
        <p:spPr>
          <a:xfrm>
            <a:off x="5180461" y="1917606"/>
            <a:ext cx="3529084" cy="699400"/>
          </a:xfrm>
          <a:prstGeom prst="rect">
            <a:avLst/>
          </a:prstGeom>
        </p:spPr>
        <p:txBody>
          <a:bodyPr/>
          <a:lstStyle>
            <a:lvl1pPr algn="l" defTabSz="914400" rtl="0" eaLnBrk="1" latinLnBrk="0" hangingPunct="1">
              <a:lnSpc>
                <a:spcPct val="90000"/>
              </a:lnSpc>
              <a:spcBef>
                <a:spcPct val="0"/>
              </a:spcBef>
              <a:buNone/>
              <a:defRPr sz="4400" b="1" kern="1200">
                <a:solidFill>
                  <a:srgbClr val="002060"/>
                </a:solidFill>
                <a:latin typeface="Times New Roman" panose="02020603050405020304" pitchFamily="18" charset="0"/>
                <a:ea typeface="+mj-ea"/>
                <a:cs typeface="Times New Roman" panose="02020603050405020304" pitchFamily="18" charset="0"/>
              </a:defRPr>
            </a:lvl1pPr>
          </a:lstStyle>
          <a:p>
            <a:r>
              <a:rPr lang="en-US" sz="2500" dirty="0" smtClean="0"/>
              <a:t>Registers &gt; </a:t>
            </a:r>
            <a:endParaRPr lang="en-US" sz="2500" dirty="0"/>
          </a:p>
        </p:txBody>
      </p:sp>
      <p:sp>
        <p:nvSpPr>
          <p:cNvPr id="6" name="Title 1"/>
          <p:cNvSpPr txBox="1">
            <a:spLocks/>
          </p:cNvSpPr>
          <p:nvPr/>
        </p:nvSpPr>
        <p:spPr>
          <a:xfrm>
            <a:off x="7130385" y="1920970"/>
            <a:ext cx="3529084" cy="699400"/>
          </a:xfrm>
          <a:prstGeom prst="rect">
            <a:avLst/>
          </a:prstGeom>
        </p:spPr>
        <p:txBody>
          <a:bodyPr/>
          <a:lstStyle>
            <a:lvl1pPr algn="l" defTabSz="914400" rtl="0" eaLnBrk="1" latinLnBrk="0" hangingPunct="1">
              <a:lnSpc>
                <a:spcPct val="90000"/>
              </a:lnSpc>
              <a:spcBef>
                <a:spcPct val="0"/>
              </a:spcBef>
              <a:buNone/>
              <a:defRPr sz="4400" b="1" kern="1200">
                <a:solidFill>
                  <a:srgbClr val="002060"/>
                </a:solidFill>
                <a:latin typeface="Times New Roman" panose="02020603050405020304" pitchFamily="18" charset="0"/>
                <a:ea typeface="+mj-ea"/>
                <a:cs typeface="Times New Roman" panose="02020603050405020304" pitchFamily="18" charset="0"/>
              </a:defRPr>
            </a:lvl1pPr>
          </a:lstStyle>
          <a:p>
            <a:r>
              <a:rPr lang="en-US" sz="2500" dirty="0" smtClean="0"/>
              <a:t>Shift Registers &gt; </a:t>
            </a:r>
            <a:endParaRPr lang="en-US" sz="2500" dirty="0"/>
          </a:p>
        </p:txBody>
      </p:sp>
      <p:sp>
        <p:nvSpPr>
          <p:cNvPr id="7" name="Title 1"/>
          <p:cNvSpPr txBox="1">
            <a:spLocks/>
          </p:cNvSpPr>
          <p:nvPr/>
        </p:nvSpPr>
        <p:spPr>
          <a:xfrm>
            <a:off x="9643848" y="1905736"/>
            <a:ext cx="3529084" cy="699400"/>
          </a:xfrm>
          <a:prstGeom prst="rect">
            <a:avLst/>
          </a:prstGeom>
        </p:spPr>
        <p:txBody>
          <a:bodyPr/>
          <a:lstStyle>
            <a:lvl1pPr algn="l" defTabSz="914400" rtl="0" eaLnBrk="1" latinLnBrk="0" hangingPunct="1">
              <a:lnSpc>
                <a:spcPct val="90000"/>
              </a:lnSpc>
              <a:spcBef>
                <a:spcPct val="0"/>
              </a:spcBef>
              <a:buNone/>
              <a:defRPr sz="4400" b="1" kern="1200">
                <a:solidFill>
                  <a:srgbClr val="002060"/>
                </a:solidFill>
                <a:latin typeface="Times New Roman" panose="02020603050405020304" pitchFamily="18" charset="0"/>
                <a:ea typeface="+mj-ea"/>
                <a:cs typeface="Times New Roman" panose="02020603050405020304" pitchFamily="18" charset="0"/>
              </a:defRPr>
            </a:lvl1pPr>
          </a:lstStyle>
          <a:p>
            <a:r>
              <a:rPr lang="en-US" sz="2500" dirty="0" smtClean="0"/>
              <a:t>MEMORY</a:t>
            </a:r>
            <a:endParaRPr lang="en-US" sz="25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421" y="3731454"/>
            <a:ext cx="2362200" cy="193357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67" y="3731454"/>
            <a:ext cx="3242722" cy="2353290"/>
          </a:xfrm>
          <a:prstGeom prst="rect">
            <a:avLst/>
          </a:prstGeom>
        </p:spPr>
      </p:pic>
    </p:spTree>
    <p:extLst>
      <p:ext uri="{BB962C8B-B14F-4D97-AF65-F5344CB8AC3E}">
        <p14:creationId xmlns:p14="http://schemas.microsoft.com/office/powerpoint/2010/main" val="121153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858"/>
          <a:stretch/>
        </p:blipFill>
        <p:spPr>
          <a:xfrm>
            <a:off x="0" y="1673"/>
            <a:ext cx="11477767" cy="6854653"/>
          </a:xfrm>
          <a:prstGeom prst="rect">
            <a:avLst/>
          </a:prstGeom>
        </p:spPr>
      </p:pic>
    </p:spTree>
    <p:extLst>
      <p:ext uri="{BB962C8B-B14F-4D97-AF65-F5344CB8AC3E}">
        <p14:creationId xmlns:p14="http://schemas.microsoft.com/office/powerpoint/2010/main" val="25103779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Digital and Analog Quantities</a:t>
            </a:r>
          </a:p>
        </p:txBody>
      </p:sp>
      <p:pic>
        <p:nvPicPr>
          <p:cNvPr id="5" name="Picture 4"/>
          <p:cNvPicPr>
            <a:picLocks noChangeAspect="1"/>
          </p:cNvPicPr>
          <p:nvPr/>
        </p:nvPicPr>
        <p:blipFill rotWithShape="1">
          <a:blip r:embed="rId2"/>
          <a:srcRect l="22762" t="48158" r="20373" b="6845"/>
          <a:stretch/>
        </p:blipFill>
        <p:spPr>
          <a:xfrm>
            <a:off x="2006220" y="2647665"/>
            <a:ext cx="6933063" cy="3084393"/>
          </a:xfrm>
          <a:prstGeom prst="rect">
            <a:avLst/>
          </a:prstGeom>
        </p:spPr>
      </p:pic>
    </p:spTree>
    <p:extLst>
      <p:ext uri="{BB962C8B-B14F-4D97-AF65-F5344CB8AC3E}">
        <p14:creationId xmlns:p14="http://schemas.microsoft.com/office/powerpoint/2010/main" val="42393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and Analog Quantities</a:t>
            </a:r>
          </a:p>
        </p:txBody>
      </p:sp>
      <p:sp>
        <p:nvSpPr>
          <p:cNvPr id="6" name="Content Placeholder 2"/>
          <p:cNvSpPr>
            <a:spLocks noGrp="1"/>
          </p:cNvSpPr>
          <p:nvPr>
            <p:ph idx="1"/>
          </p:nvPr>
        </p:nvSpPr>
        <p:spPr>
          <a:xfrm>
            <a:off x="665329" y="2303296"/>
            <a:ext cx="10515600" cy="1477134"/>
          </a:xfrm>
        </p:spPr>
        <p:txBody>
          <a:bodyPr>
            <a:normAutofit/>
          </a:bodyPr>
          <a:lstStyle/>
          <a:p>
            <a:r>
              <a:rPr lang="en-US" dirty="0" smtClean="0">
                <a:latin typeface="Times New Roman" panose="02020603050405020304" pitchFamily="18" charset="0"/>
                <a:cs typeface="Times New Roman" panose="02020603050405020304" pitchFamily="18" charset="0"/>
              </a:rPr>
              <a:t>The quantity that has continuous values is called as the analog quantity. Example of analog quantities are time, temperature, pressure, distance and sound. </a:t>
            </a:r>
            <a:endParaRPr lang="en-US" dirty="0">
              <a:latin typeface="Times New Roman" panose="02020603050405020304" pitchFamily="18" charset="0"/>
              <a:cs typeface="Times New Roman" panose="02020603050405020304" pitchFamily="18" charset="0"/>
            </a:endParaRPr>
          </a:p>
          <a:p>
            <a:endParaRPr lang="en-US" dirty="0"/>
          </a:p>
        </p:txBody>
      </p:sp>
      <p:sp>
        <p:nvSpPr>
          <p:cNvPr id="8" name="Rectangle 7"/>
          <p:cNvSpPr/>
          <p:nvPr/>
        </p:nvSpPr>
        <p:spPr>
          <a:xfrm>
            <a:off x="665329" y="4155297"/>
            <a:ext cx="10515600" cy="1255728"/>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Most natural quantities that we see are analog and vary continuously. Analog systems can generally handle higher power than digital </a:t>
            </a:r>
            <a:r>
              <a:rPr lang="en-US" sz="2800" dirty="0" smtClean="0">
                <a:latin typeface="Times New Roman" panose="02020603050405020304" pitchFamily="18" charset="0"/>
                <a:cs typeface="Times New Roman" panose="02020603050405020304" pitchFamily="18" charset="0"/>
              </a:rPr>
              <a:t>systems.</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912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a:t>
            </a:r>
            <a:r>
              <a:rPr lang="en-US" dirty="0"/>
              <a:t>Quantities</a:t>
            </a:r>
          </a:p>
        </p:txBody>
      </p:sp>
      <p:sp>
        <p:nvSpPr>
          <p:cNvPr id="5" name="Rectangle 4"/>
          <p:cNvSpPr/>
          <p:nvPr/>
        </p:nvSpPr>
        <p:spPr>
          <a:xfrm>
            <a:off x="659641" y="5170346"/>
            <a:ext cx="10435988" cy="923330"/>
          </a:xfrm>
          <a:prstGeom prst="rect">
            <a:avLst/>
          </a:prstGeom>
        </p:spPr>
        <p:txBody>
          <a:bodyPr wrap="square">
            <a:spAutoFit/>
          </a:bodyPr>
          <a:lstStyle/>
          <a:p>
            <a:r>
              <a:rPr lang="en-GB" dirty="0">
                <a:solidFill>
                  <a:srgbClr val="202124"/>
                </a:solidFill>
                <a:latin typeface="arial" panose="020B0604020202020204" pitchFamily="34" charset="0"/>
              </a:rPr>
              <a:t>Examples of </a:t>
            </a:r>
            <a:r>
              <a:rPr lang="en-GB" dirty="0" err="1">
                <a:solidFill>
                  <a:srgbClr val="202124"/>
                </a:solidFill>
                <a:latin typeface="arial" panose="020B0604020202020204" pitchFamily="34" charset="0"/>
              </a:rPr>
              <a:t>analog</a:t>
            </a:r>
            <a:r>
              <a:rPr lang="en-GB" dirty="0">
                <a:solidFill>
                  <a:srgbClr val="202124"/>
                </a:solidFill>
                <a:latin typeface="arial" panose="020B0604020202020204" pitchFamily="34" charset="0"/>
              </a:rPr>
              <a:t> signals:</a:t>
            </a:r>
          </a:p>
          <a:p>
            <a:r>
              <a:rPr lang="en-GB" dirty="0">
                <a:solidFill>
                  <a:srgbClr val="202124"/>
                </a:solidFill>
                <a:latin typeface="arial" panose="020B0604020202020204" pitchFamily="34" charset="0"/>
              </a:rPr>
              <a:t>The signals include </a:t>
            </a:r>
            <a:r>
              <a:rPr lang="en-GB" b="1" dirty="0">
                <a:solidFill>
                  <a:srgbClr val="202124"/>
                </a:solidFill>
                <a:latin typeface="arial" panose="020B0604020202020204" pitchFamily="34" charset="0"/>
              </a:rPr>
              <a:t>audio signals transmitted through wires, video signals broadcasted using older technology, radio signals, and </a:t>
            </a:r>
            <a:r>
              <a:rPr lang="en-GB" b="1" dirty="0" err="1">
                <a:solidFill>
                  <a:srgbClr val="202124"/>
                </a:solidFill>
                <a:latin typeface="arial" panose="020B0604020202020204" pitchFamily="34" charset="0"/>
              </a:rPr>
              <a:t>analog</a:t>
            </a:r>
            <a:r>
              <a:rPr lang="en-GB" b="1" dirty="0">
                <a:solidFill>
                  <a:srgbClr val="202124"/>
                </a:solidFill>
                <a:latin typeface="arial" panose="020B0604020202020204" pitchFamily="34" charset="0"/>
              </a:rPr>
              <a:t> watches</a:t>
            </a:r>
            <a:endParaRPr lang="en-GB"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b="46318"/>
          <a:stretch/>
        </p:blipFill>
        <p:spPr>
          <a:xfrm>
            <a:off x="1596147" y="1963027"/>
            <a:ext cx="8562975" cy="2934979"/>
          </a:xfrm>
          <a:prstGeom prst="rect">
            <a:avLst/>
          </a:prstGeom>
        </p:spPr>
      </p:pic>
    </p:spTree>
    <p:extLst>
      <p:ext uri="{BB962C8B-B14F-4D97-AF65-F5344CB8AC3E}">
        <p14:creationId xmlns:p14="http://schemas.microsoft.com/office/powerpoint/2010/main" val="238822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a:t>
            </a:r>
            <a:r>
              <a:rPr lang="en-US" dirty="0"/>
              <a:t>Quantities</a:t>
            </a:r>
          </a:p>
        </p:txBody>
      </p:sp>
      <p:sp>
        <p:nvSpPr>
          <p:cNvPr id="6" name="Content Placeholder 2"/>
          <p:cNvSpPr>
            <a:spLocks noGrp="1"/>
          </p:cNvSpPr>
          <p:nvPr>
            <p:ph idx="1"/>
          </p:nvPr>
        </p:nvSpPr>
        <p:spPr>
          <a:xfrm>
            <a:off x="296840" y="1690688"/>
            <a:ext cx="10515600" cy="4351338"/>
          </a:xfrm>
        </p:spPr>
        <p:txBody>
          <a:bodyPr>
            <a:normAutofit/>
          </a:bodyPr>
          <a:lstStyle/>
          <a:p>
            <a:r>
              <a:rPr lang="en-US" dirty="0" smtClean="0">
                <a:latin typeface="Times New Roman" panose="02020603050405020304" pitchFamily="18" charset="0"/>
                <a:cs typeface="Times New Roman" panose="02020603050405020304" pitchFamily="18" charset="0"/>
              </a:rPr>
              <a:t>A digital  quantity is one having a discrete set of values.</a:t>
            </a:r>
            <a:endParaRPr lang="en-US" dirty="0">
              <a:latin typeface="Times New Roman" panose="02020603050405020304" pitchFamily="18" charset="0"/>
              <a:cs typeface="Times New Roman" panose="02020603050405020304" pitchFamily="18" charset="0"/>
            </a:endParaRPr>
          </a:p>
          <a:p>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52184"/>
          <a:stretch/>
        </p:blipFill>
        <p:spPr>
          <a:xfrm>
            <a:off x="449736" y="3684895"/>
            <a:ext cx="8562975" cy="2614257"/>
          </a:xfrm>
          <a:prstGeom prst="rect">
            <a:avLst/>
          </a:prstGeom>
        </p:spPr>
      </p:pic>
    </p:spTree>
    <p:extLst>
      <p:ext uri="{BB962C8B-B14F-4D97-AF65-F5344CB8AC3E}">
        <p14:creationId xmlns:p14="http://schemas.microsoft.com/office/powerpoint/2010/main" val="78504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2458"/>
          </a:xfrm>
        </p:spPr>
        <p:txBody>
          <a:bodyPr/>
          <a:lstStyle/>
          <a:p>
            <a:r>
              <a:rPr lang="en-US" dirty="0" smtClean="0"/>
              <a:t>Digital </a:t>
            </a:r>
            <a:r>
              <a:rPr lang="en-US" dirty="0"/>
              <a:t>and Analog Quantities</a:t>
            </a:r>
          </a:p>
        </p:txBody>
      </p:sp>
      <p:sp>
        <p:nvSpPr>
          <p:cNvPr id="3" name="Content Placeholder 2"/>
          <p:cNvSpPr>
            <a:spLocks noGrp="1"/>
          </p:cNvSpPr>
          <p:nvPr>
            <p:ph idx="1"/>
          </p:nvPr>
        </p:nvSpPr>
        <p:spPr>
          <a:xfrm>
            <a:off x="838200" y="1825626"/>
            <a:ext cx="10515600" cy="1668202"/>
          </a:xfrm>
        </p:spPr>
        <p:txBody>
          <a:bodyPr>
            <a:normAutofit/>
          </a:bodyPr>
          <a:lstStyle/>
          <a:p>
            <a:r>
              <a:rPr lang="en-US" dirty="0" smtClean="0">
                <a:latin typeface="Times New Roman" panose="02020603050405020304" pitchFamily="18" charset="0"/>
                <a:cs typeface="Times New Roman" panose="02020603050405020304" pitchFamily="18" charset="0"/>
              </a:rPr>
              <a:t>Analog </a:t>
            </a:r>
            <a:r>
              <a:rPr lang="en-US" dirty="0">
                <a:latin typeface="Times New Roman" panose="02020603050405020304" pitchFamily="18" charset="0"/>
                <a:cs typeface="Times New Roman" panose="02020603050405020304" pitchFamily="18" charset="0"/>
              </a:rPr>
              <a:t>and digital signals are </a:t>
            </a:r>
            <a:r>
              <a:rPr lang="en-US" b="1" dirty="0">
                <a:latin typeface="Times New Roman" panose="02020603050405020304" pitchFamily="18" charset="0"/>
                <a:cs typeface="Times New Roman" panose="02020603050405020304" pitchFamily="18" charset="0"/>
              </a:rPr>
              <a:t>the types of signals carrying information</a:t>
            </a:r>
            <a:r>
              <a:rPr lang="en-US" dirty="0">
                <a:latin typeface="Times New Roman" panose="02020603050405020304" pitchFamily="18" charset="0"/>
                <a:cs typeface="Times New Roman" panose="02020603050405020304" pitchFamily="18" charset="0"/>
              </a:rPr>
              <a:t>. The major difference between both signals is that the analog signals have continuous electrical signals, while digital signals have non-continuous electrical signals</a:t>
            </a:r>
            <a:r>
              <a:rPr lang="en-US" dirty="0" smtClean="0">
                <a:latin typeface="Times New Roman" panose="02020603050405020304" pitchFamily="18" charset="0"/>
                <a:cs typeface="Times New Roman" panose="02020603050405020304" pitchFamily="18" charset="0"/>
              </a:rPr>
              <a:t>.</a:t>
            </a:r>
          </a:p>
          <a:p>
            <a:endParaRPr lang="en-US" dirty="0"/>
          </a:p>
        </p:txBody>
      </p:sp>
      <p:sp>
        <p:nvSpPr>
          <p:cNvPr id="4" name="Rectangle 3"/>
          <p:cNvSpPr/>
          <p:nvPr/>
        </p:nvSpPr>
        <p:spPr>
          <a:xfrm>
            <a:off x="686937" y="3889317"/>
            <a:ext cx="10545170" cy="2048766"/>
          </a:xfrm>
          <a:prstGeom prst="rect">
            <a:avLst/>
          </a:prstGeom>
        </p:spPr>
        <p:txBody>
          <a:bodyPr wrap="square">
            <a:spAutoFit/>
          </a:bodyPr>
          <a:lstStyle/>
          <a:p>
            <a:endParaRPr lang="en-US" dirty="0">
              <a:latin typeface="Times New Roman" panose="02020603050405020304" pitchFamily="18" charset="0"/>
              <a:cs typeface="Times New Roman" panose="02020603050405020304" pitchFamily="18" charset="0"/>
            </a:endParaRPr>
          </a:p>
          <a:p>
            <a:pPr marL="228600" indent="-228600">
              <a:lnSpc>
                <a:spcPct val="90000"/>
              </a:lnSpc>
              <a:spcBef>
                <a:spcPts val="1000"/>
              </a:spcBef>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Digital circuits are more reliable. Digital circuits are easy to design and cheaper than analog circuits. The hardware implementation in digital circuits, is more flexible than analog. The occurrence of cross-talk is very rare in digital communication.</a:t>
            </a:r>
          </a:p>
        </p:txBody>
      </p:sp>
    </p:spTree>
    <p:extLst>
      <p:ext uri="{BB962C8B-B14F-4D97-AF65-F5344CB8AC3E}">
        <p14:creationId xmlns:p14="http://schemas.microsoft.com/office/powerpoint/2010/main" val="9516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6552" y="951795"/>
            <a:ext cx="5318260" cy="49137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489" y="951795"/>
            <a:ext cx="5199797" cy="5145752"/>
          </a:xfrm>
          <a:prstGeom prst="rect">
            <a:avLst/>
          </a:prstGeom>
        </p:spPr>
      </p:pic>
    </p:spTree>
    <p:extLst>
      <p:ext uri="{BB962C8B-B14F-4D97-AF65-F5344CB8AC3E}">
        <p14:creationId xmlns:p14="http://schemas.microsoft.com/office/powerpoint/2010/main" val="341212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6132</TotalTime>
  <Words>1020</Words>
  <Application>Microsoft Office PowerPoint</Application>
  <PresentationFormat>Widescreen</PresentationFormat>
  <Paragraphs>199</Paragraphs>
  <Slides>39</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39</vt:i4>
      </vt:variant>
    </vt:vector>
  </HeadingPairs>
  <TitlesOfParts>
    <vt:vector size="47" baseType="lpstr">
      <vt:lpstr>Arial</vt:lpstr>
      <vt:lpstr>Arial</vt:lpstr>
      <vt:lpstr>Arial Black</vt:lpstr>
      <vt:lpstr>Calibri</vt:lpstr>
      <vt:lpstr>Times New Roman</vt:lpstr>
      <vt:lpstr>Office Theme</vt:lpstr>
      <vt:lpstr>CorelDRAW</vt:lpstr>
      <vt:lpstr>Image</vt:lpstr>
      <vt:lpstr>Digital Logic Design</vt:lpstr>
      <vt:lpstr>Introduction </vt:lpstr>
      <vt:lpstr>Equipment and Simulation  in  DLD</vt:lpstr>
      <vt:lpstr>Digital and Analog Quantities</vt:lpstr>
      <vt:lpstr>Digital and Analog Quantities</vt:lpstr>
      <vt:lpstr>Analog Quantities</vt:lpstr>
      <vt:lpstr>Digital Quantities</vt:lpstr>
      <vt:lpstr>Digital and Analog Quantities</vt:lpstr>
      <vt:lpstr>PowerPoint Presentation</vt:lpstr>
      <vt:lpstr> Digital and Analog Quantities </vt:lpstr>
      <vt:lpstr>PowerPoint Presentation</vt:lpstr>
      <vt:lpstr>Limitation</vt:lpstr>
      <vt:lpstr>Binary Digits, Logic Levels, and Digital </vt:lpstr>
      <vt:lpstr>Binary Digits, Logic Levels, and Digital </vt:lpstr>
      <vt:lpstr>Binary Digits, Logic Levels, and Digital </vt:lpstr>
      <vt:lpstr>Waveforms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Logic Design</dc:title>
  <dc:creator>PC</dc:creator>
  <cp:lastModifiedBy>farhan ahmed</cp:lastModifiedBy>
  <cp:revision>99</cp:revision>
  <dcterms:created xsi:type="dcterms:W3CDTF">2021-10-25T15:00:09Z</dcterms:created>
  <dcterms:modified xsi:type="dcterms:W3CDTF">2023-08-16T05:23:46Z</dcterms:modified>
</cp:coreProperties>
</file>